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1" r:id="rId7"/>
    <p:sldId id="269" r:id="rId8"/>
    <p:sldId id="263" r:id="rId9"/>
    <p:sldId id="267" r:id="rId10"/>
    <p:sldId id="275" r:id="rId11"/>
    <p:sldId id="259" r:id="rId12"/>
    <p:sldId id="260" r:id="rId13"/>
    <p:sldId id="276" r:id="rId14"/>
    <p:sldId id="271" r:id="rId15"/>
    <p:sldId id="264" r:id="rId16"/>
    <p:sldId id="277" r:id="rId17"/>
    <p:sldId id="278" r:id="rId18"/>
    <p:sldId id="265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Fira Sans Condensed Medium" panose="020B0604020202020204" charset="0"/>
      <p:regular r:id="rId28"/>
      <p:italic r:id="rId29"/>
    </p:embeddedFont>
    <p:embeddedFont>
      <p:font typeface="Luckiest Guy" panose="020B0604020202020204" charset="0"/>
      <p:regular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166" userDrawn="1">
          <p15:clr>
            <a:srgbClr val="000000"/>
          </p15:clr>
        </p15:guide>
        <p15:guide id="6" pos="7559" userDrawn="1">
          <p15:clr>
            <a:srgbClr val="000000"/>
          </p15:clr>
        </p15:guide>
        <p15:guide id="7" orient="horz" pos="119" userDrawn="1">
          <p15:clr>
            <a:srgbClr val="000000"/>
          </p15:clr>
        </p15:guide>
        <p15:guide id="8" orient="horz" pos="4201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77"/>
    <a:srgbClr val="EEE7B0"/>
    <a:srgbClr val="92C6BE"/>
    <a:srgbClr val="9DD4DF"/>
    <a:srgbClr val="58B5C8"/>
    <a:srgbClr val="6CBECE"/>
    <a:srgbClr val="52B3C6"/>
    <a:srgbClr val="40ABC0"/>
    <a:srgbClr val="5EB8CA"/>
    <a:srgbClr val="75F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74" autoAdjust="0"/>
    <p:restoredTop sz="96357" autoAdjust="0"/>
  </p:normalViewPr>
  <p:slideViewPr>
    <p:cSldViewPr>
      <p:cViewPr varScale="1">
        <p:scale>
          <a:sx n="72" d="100"/>
          <a:sy n="72" d="100"/>
        </p:scale>
        <p:origin x="816" y="78"/>
      </p:cViewPr>
      <p:guideLst>
        <p:guide pos="166"/>
        <p:guide pos="7559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27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389FF6-06C7-A4D3-27BF-4A02E0FA28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CA78-C747-EB4F-3FF6-E207584FA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1F414-B5E2-4070-82DF-BAD56930014A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08775-4B53-53BF-FF0F-E3C8C75459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BCEA-C42D-E7C4-5F3A-BB8B3C6191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10505-3454-4CF0-8F43-2812B3AD2167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726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E0A9-89C4-44F3-84BD-9DB3A000FE8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B06FD-06CC-43C2-8ECB-536B0EC73B1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5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11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70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75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369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48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E958BB-25C4-6968-F87F-1D9EBBF6F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52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3964-0CCC-A356-E5C5-4494B852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3C63-142C-DC00-F019-F6FEA0DB6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8DF1-D9E2-7680-3895-6324D8D8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F4A7-79D6-2E4E-019A-C16D5F36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0F1E-F63D-F90F-1937-EB42E82B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00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962BD-249D-CBD8-B588-33E395317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0D11-C0B2-8DCD-24AD-ECAE6FE7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58E6-237D-8112-D1E3-2AFA1810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C093-4522-A3D8-41C1-94309D85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6B88-634C-0328-3B86-F15DDCFA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57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A4135D8-1C5E-1E07-8B9C-C8F0636AACF4}"/>
              </a:ext>
            </a:extLst>
          </p:cNvPr>
          <p:cNvSpPr/>
          <p:nvPr userDrawn="1"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3B759B-1281-25ED-A273-7DB10376326B}"/>
              </a:ext>
            </a:extLst>
          </p:cNvPr>
          <p:cNvSpPr/>
          <p:nvPr userDrawn="1"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580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1D39-F261-4845-BB7B-04DBDF81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3D4B7-7AE4-7500-A5B6-5CCA627E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31FA-D988-BAE5-6815-54ACFF60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6D2D-1F9E-5A22-2A1F-CE6B2FA7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4367-BCE2-8F42-3F07-0C7367A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8C1E07-6AEA-FD90-3ABB-D98D5DACC59F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ABE14E-0C4F-1098-BBFF-31C9583611A1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2A6996-01BF-CAF7-2319-C2767DED2B53}"/>
              </a:ext>
            </a:extLst>
          </p:cNvPr>
          <p:cNvSpPr/>
          <p:nvPr userDrawn="1"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EB0110-B0F7-D430-C403-E9F8DA630D75}"/>
              </a:ext>
            </a:extLst>
          </p:cNvPr>
          <p:cNvSpPr/>
          <p:nvPr userDrawn="1"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9162BF-F644-B165-F2C0-6EB15765ED19}"/>
              </a:ext>
            </a:extLst>
          </p:cNvPr>
          <p:cNvSpPr/>
          <p:nvPr userDrawn="1"/>
        </p:nvSpPr>
        <p:spPr>
          <a:xfrm rot="21124263">
            <a:off x="-49629" y="5112396"/>
            <a:ext cx="7662974" cy="2247467"/>
          </a:xfrm>
          <a:custGeom>
            <a:avLst/>
            <a:gdLst>
              <a:gd name="connsiteX0" fmla="*/ 697304 w 7662974"/>
              <a:gd name="connsiteY0" fmla="*/ 7623 h 2247467"/>
              <a:gd name="connsiteX1" fmla="*/ 729363 w 7662974"/>
              <a:gd name="connsiteY1" fmla="*/ 19700 h 2247467"/>
              <a:gd name="connsiteX2" fmla="*/ 904271 w 7662974"/>
              <a:gd name="connsiteY2" fmla="*/ 130430 h 2247467"/>
              <a:gd name="connsiteX3" fmla="*/ 870868 w 7662974"/>
              <a:gd name="connsiteY3" fmla="*/ 223013 h 2247467"/>
              <a:gd name="connsiteX4" fmla="*/ 1133361 w 7662974"/>
              <a:gd name="connsiteY4" fmla="*/ 194607 h 2247467"/>
              <a:gd name="connsiteX5" fmla="*/ 1323786 w 7662974"/>
              <a:gd name="connsiteY5" fmla="*/ 225381 h 2247467"/>
              <a:gd name="connsiteX6" fmla="*/ 1267237 w 7662974"/>
              <a:gd name="connsiteY6" fmla="*/ 323223 h 2247467"/>
              <a:gd name="connsiteX7" fmla="*/ 1478178 w 7662974"/>
              <a:gd name="connsiteY7" fmla="*/ 341109 h 2247467"/>
              <a:gd name="connsiteX8" fmla="*/ 1722523 w 7662974"/>
              <a:gd name="connsiteY8" fmla="*/ 358995 h 2247467"/>
              <a:gd name="connsiteX9" fmla="*/ 1776442 w 7662974"/>
              <a:gd name="connsiteY9" fmla="*/ 448947 h 2247467"/>
              <a:gd name="connsiteX10" fmla="*/ 2023417 w 7662974"/>
              <a:gd name="connsiteY10" fmla="*/ 415543 h 2247467"/>
              <a:gd name="connsiteX11" fmla="*/ 2815893 w 7662974"/>
              <a:gd name="connsiteY11" fmla="*/ 551787 h 2247467"/>
              <a:gd name="connsiteX12" fmla="*/ 3055240 w 7662974"/>
              <a:gd name="connsiteY12" fmla="*/ 677773 h 2247467"/>
              <a:gd name="connsiteX13" fmla="*/ 3407685 w 7662974"/>
              <a:gd name="connsiteY13" fmla="*/ 716437 h 2247467"/>
              <a:gd name="connsiteX14" fmla="*/ 3644402 w 7662974"/>
              <a:gd name="connsiteY14" fmla="*/ 837425 h 2247467"/>
              <a:gd name="connsiteX15" fmla="*/ 3870862 w 7662974"/>
              <a:gd name="connsiteY15" fmla="*/ 893974 h 2247467"/>
              <a:gd name="connsiteX16" fmla="*/ 4014996 w 7662974"/>
              <a:gd name="connsiteY16" fmla="*/ 986558 h 2247467"/>
              <a:gd name="connsiteX17" fmla="*/ 4259341 w 7662974"/>
              <a:gd name="connsiteY17" fmla="*/ 919750 h 2247467"/>
              <a:gd name="connsiteX18" fmla="*/ 4418993 w 7662974"/>
              <a:gd name="connsiteY18" fmla="*/ 1027852 h 2247467"/>
              <a:gd name="connsiteX19" fmla="*/ 4501318 w 7662974"/>
              <a:gd name="connsiteY19" fmla="*/ 1120433 h 2247467"/>
              <a:gd name="connsiteX20" fmla="*/ 4827988 w 7662974"/>
              <a:gd name="connsiteY20" fmla="*/ 1135952 h 2247467"/>
              <a:gd name="connsiteX21" fmla="*/ 5026041 w 7662974"/>
              <a:gd name="connsiteY21" fmla="*/ 1223538 h 2247467"/>
              <a:gd name="connsiteX22" fmla="*/ 5249871 w 7662974"/>
              <a:gd name="connsiteY22" fmla="*/ 1244053 h 2247467"/>
              <a:gd name="connsiteX23" fmla="*/ 5574172 w 7662974"/>
              <a:gd name="connsiteY23" fmla="*/ 1244053 h 2247467"/>
              <a:gd name="connsiteX24" fmla="*/ 5599948 w 7662974"/>
              <a:gd name="connsiteY24" fmla="*/ 1413963 h 2247467"/>
              <a:gd name="connsiteX25" fmla="*/ 5829038 w 7662974"/>
              <a:gd name="connsiteY25" fmla="*/ 1493657 h 2247467"/>
              <a:gd name="connsiteX26" fmla="*/ 6256180 w 7662974"/>
              <a:gd name="connsiteY26" fmla="*/ 1483401 h 2247467"/>
              <a:gd name="connsiteX27" fmla="*/ 6482639 w 7662974"/>
              <a:gd name="connsiteY27" fmla="*/ 1555467 h 2247467"/>
              <a:gd name="connsiteX28" fmla="*/ 6763018 w 7662974"/>
              <a:gd name="connsiteY28" fmla="*/ 1648049 h 2247467"/>
              <a:gd name="connsiteX29" fmla="*/ 7195157 w 7662974"/>
              <a:gd name="connsiteY29" fmla="*/ 1678823 h 2247467"/>
              <a:gd name="connsiteX30" fmla="*/ 7223564 w 7662974"/>
              <a:gd name="connsiteY30" fmla="*/ 1745630 h 2247467"/>
              <a:gd name="connsiteX31" fmla="*/ 6958440 w 7662974"/>
              <a:gd name="connsiteY31" fmla="*/ 1822694 h 2247467"/>
              <a:gd name="connsiteX32" fmla="*/ 7148867 w 7662974"/>
              <a:gd name="connsiteY32" fmla="*/ 1856097 h 2247467"/>
              <a:gd name="connsiteX33" fmla="*/ 7357177 w 7662974"/>
              <a:gd name="connsiteY33" fmla="*/ 1876614 h 2247467"/>
              <a:gd name="connsiteX34" fmla="*/ 7326404 w 7662974"/>
              <a:gd name="connsiteY34" fmla="*/ 1933162 h 2247467"/>
              <a:gd name="connsiteX35" fmla="*/ 7475536 w 7662974"/>
              <a:gd name="connsiteY35" fmla="*/ 1948681 h 2247467"/>
              <a:gd name="connsiteX36" fmla="*/ 7658334 w 7662974"/>
              <a:gd name="connsiteY36" fmla="*/ 2005229 h 2247467"/>
              <a:gd name="connsiteX37" fmla="*/ 7642816 w 7662974"/>
              <a:gd name="connsiteY37" fmla="*/ 2082295 h 2247467"/>
              <a:gd name="connsiteX38" fmla="*/ 7456598 w 7662974"/>
              <a:gd name="connsiteY38" fmla="*/ 2217749 h 2247467"/>
              <a:gd name="connsiteX39" fmla="*/ 7391743 w 7662974"/>
              <a:gd name="connsiteY39" fmla="*/ 2247467 h 2247467"/>
              <a:gd name="connsiteX40" fmla="*/ 0 w 7662974"/>
              <a:gd name="connsiteY40" fmla="*/ 1217971 h 2247467"/>
              <a:gd name="connsiteX41" fmla="*/ 157275 w 7662974"/>
              <a:gd name="connsiteY41" fmla="*/ 88743 h 2247467"/>
              <a:gd name="connsiteX42" fmla="*/ 169890 w 7662974"/>
              <a:gd name="connsiteY42" fmla="*/ 89054 h 2247467"/>
              <a:gd name="connsiteX43" fmla="*/ 207008 w 7662974"/>
              <a:gd name="connsiteY43" fmla="*/ 81509 h 2247467"/>
              <a:gd name="connsiteX44" fmla="*/ 371658 w 7662974"/>
              <a:gd name="connsiteY44" fmla="*/ 17069 h 2247467"/>
              <a:gd name="connsiteX45" fmla="*/ 697304 w 7662974"/>
              <a:gd name="connsiteY45" fmla="*/ 7623 h 224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62974" h="2247467">
                <a:moveTo>
                  <a:pt x="697304" y="7623"/>
                </a:moveTo>
                <a:cubicBezTo>
                  <a:pt x="710656" y="10584"/>
                  <a:pt x="721637" y="14538"/>
                  <a:pt x="729363" y="19700"/>
                </a:cubicBezTo>
                <a:cubicBezTo>
                  <a:pt x="791173" y="60994"/>
                  <a:pt x="909532" y="91767"/>
                  <a:pt x="904271" y="130430"/>
                </a:cubicBezTo>
                <a:cubicBezTo>
                  <a:pt x="899011" y="169094"/>
                  <a:pt x="832204" y="218016"/>
                  <a:pt x="870868" y="223013"/>
                </a:cubicBezTo>
                <a:cubicBezTo>
                  <a:pt x="909532" y="228273"/>
                  <a:pt x="1133361" y="194607"/>
                  <a:pt x="1133361" y="194607"/>
                </a:cubicBezTo>
                <a:cubicBezTo>
                  <a:pt x="1133361" y="194607"/>
                  <a:pt x="1344302" y="166201"/>
                  <a:pt x="1323786" y="225381"/>
                </a:cubicBezTo>
                <a:cubicBezTo>
                  <a:pt x="1303271" y="284559"/>
                  <a:pt x="1269868" y="310335"/>
                  <a:pt x="1267237" y="323223"/>
                </a:cubicBezTo>
                <a:cubicBezTo>
                  <a:pt x="1264607" y="336111"/>
                  <a:pt x="1431887" y="338741"/>
                  <a:pt x="1478178" y="341109"/>
                </a:cubicBezTo>
                <a:cubicBezTo>
                  <a:pt x="1524470" y="343476"/>
                  <a:pt x="1704638" y="333482"/>
                  <a:pt x="1722523" y="358995"/>
                </a:cubicBezTo>
                <a:cubicBezTo>
                  <a:pt x="1740408" y="384507"/>
                  <a:pt x="1709635" y="436059"/>
                  <a:pt x="1776442" y="448947"/>
                </a:cubicBezTo>
                <a:cubicBezTo>
                  <a:pt x="1843249" y="461834"/>
                  <a:pt x="2023417" y="415543"/>
                  <a:pt x="2023417" y="415543"/>
                </a:cubicBezTo>
                <a:cubicBezTo>
                  <a:pt x="2023417" y="415543"/>
                  <a:pt x="2790117" y="456837"/>
                  <a:pt x="2815893" y="551787"/>
                </a:cubicBezTo>
                <a:cubicBezTo>
                  <a:pt x="2841669" y="646737"/>
                  <a:pt x="2996061" y="680404"/>
                  <a:pt x="3055240" y="677773"/>
                </a:cubicBezTo>
                <a:cubicBezTo>
                  <a:pt x="3114419" y="675143"/>
                  <a:pt x="3364024" y="659887"/>
                  <a:pt x="3407685" y="716437"/>
                </a:cubicBezTo>
                <a:cubicBezTo>
                  <a:pt x="3451347" y="772986"/>
                  <a:pt x="3562077" y="821908"/>
                  <a:pt x="3644402" y="837425"/>
                </a:cubicBezTo>
                <a:cubicBezTo>
                  <a:pt x="3726727" y="852943"/>
                  <a:pt x="3773019" y="842687"/>
                  <a:pt x="3870862" y="893974"/>
                </a:cubicBezTo>
                <a:cubicBezTo>
                  <a:pt x="3968705" y="945527"/>
                  <a:pt x="3966075" y="978930"/>
                  <a:pt x="4014996" y="986558"/>
                </a:cubicBezTo>
                <a:cubicBezTo>
                  <a:pt x="4063918" y="994185"/>
                  <a:pt x="4200162" y="927378"/>
                  <a:pt x="4259341" y="919750"/>
                </a:cubicBezTo>
                <a:cubicBezTo>
                  <a:pt x="4318520" y="912124"/>
                  <a:pt x="4406105" y="963411"/>
                  <a:pt x="4418993" y="1027852"/>
                </a:cubicBezTo>
                <a:cubicBezTo>
                  <a:pt x="4431881" y="1092292"/>
                  <a:pt x="4460287" y="1115436"/>
                  <a:pt x="4501318" y="1120433"/>
                </a:cubicBezTo>
                <a:cubicBezTo>
                  <a:pt x="4542612" y="1125695"/>
                  <a:pt x="4686483" y="1094658"/>
                  <a:pt x="4827988" y="1135952"/>
                </a:cubicBezTo>
                <a:cubicBezTo>
                  <a:pt x="4969492" y="1177246"/>
                  <a:pt x="4964231" y="1179613"/>
                  <a:pt x="5026041" y="1223538"/>
                </a:cubicBezTo>
                <a:cubicBezTo>
                  <a:pt x="5087850" y="1267198"/>
                  <a:pt x="5115993" y="1269829"/>
                  <a:pt x="5249871" y="1244053"/>
                </a:cubicBezTo>
                <a:cubicBezTo>
                  <a:pt x="5383747" y="1218277"/>
                  <a:pt x="5543136" y="1179613"/>
                  <a:pt x="5574172" y="1244053"/>
                </a:cubicBezTo>
                <a:cubicBezTo>
                  <a:pt x="5604945" y="1308492"/>
                  <a:pt x="5535508" y="1380297"/>
                  <a:pt x="5599948" y="1413963"/>
                </a:cubicBezTo>
                <a:cubicBezTo>
                  <a:pt x="5664388" y="1447366"/>
                  <a:pt x="5736193" y="1501548"/>
                  <a:pt x="5829038" y="1493657"/>
                </a:cubicBezTo>
                <a:cubicBezTo>
                  <a:pt x="5921620" y="1486030"/>
                  <a:pt x="6124934" y="1467882"/>
                  <a:pt x="6256180" y="1483401"/>
                </a:cubicBezTo>
                <a:cubicBezTo>
                  <a:pt x="6387427" y="1498918"/>
                  <a:pt x="6405312" y="1503916"/>
                  <a:pt x="6482639" y="1555467"/>
                </a:cubicBezTo>
                <a:cubicBezTo>
                  <a:pt x="6559705" y="1607018"/>
                  <a:pt x="6588111" y="1635163"/>
                  <a:pt x="6763018" y="1648049"/>
                </a:cubicBezTo>
                <a:cubicBezTo>
                  <a:pt x="6937925" y="1660937"/>
                  <a:pt x="7161755" y="1642790"/>
                  <a:pt x="7195157" y="1678823"/>
                </a:cubicBezTo>
                <a:cubicBezTo>
                  <a:pt x="7228561" y="1714856"/>
                  <a:pt x="7341922" y="1704599"/>
                  <a:pt x="7223564" y="1745630"/>
                </a:cubicBezTo>
                <a:cubicBezTo>
                  <a:pt x="7105205" y="1786924"/>
                  <a:pt x="6925037" y="1786925"/>
                  <a:pt x="6958440" y="1822694"/>
                </a:cubicBezTo>
                <a:cubicBezTo>
                  <a:pt x="6991844" y="1858464"/>
                  <a:pt x="7058914" y="1861358"/>
                  <a:pt x="7148867" y="1856097"/>
                </a:cubicBezTo>
                <a:cubicBezTo>
                  <a:pt x="7238819" y="1850837"/>
                  <a:pt x="7323774" y="1845840"/>
                  <a:pt x="7357177" y="1876614"/>
                </a:cubicBezTo>
                <a:cubicBezTo>
                  <a:pt x="7390582" y="1907386"/>
                  <a:pt x="7313516" y="1899759"/>
                  <a:pt x="7326404" y="1933162"/>
                </a:cubicBezTo>
                <a:cubicBezTo>
                  <a:pt x="7339293" y="1966566"/>
                  <a:pt x="7475536" y="1948681"/>
                  <a:pt x="7475536" y="1948681"/>
                </a:cubicBezTo>
                <a:cubicBezTo>
                  <a:pt x="7475536" y="1948681"/>
                  <a:pt x="7645447" y="1979453"/>
                  <a:pt x="7658334" y="2005229"/>
                </a:cubicBezTo>
                <a:cubicBezTo>
                  <a:pt x="7671748" y="2032057"/>
                  <a:pt x="7652811" y="2063619"/>
                  <a:pt x="7642816" y="2082295"/>
                </a:cubicBezTo>
                <a:cubicBezTo>
                  <a:pt x="7607834" y="2147523"/>
                  <a:pt x="7547866" y="2176191"/>
                  <a:pt x="7456598" y="2217749"/>
                </a:cubicBezTo>
                <a:lnTo>
                  <a:pt x="7391743" y="2247467"/>
                </a:lnTo>
                <a:lnTo>
                  <a:pt x="0" y="1217971"/>
                </a:lnTo>
                <a:lnTo>
                  <a:pt x="157275" y="88743"/>
                </a:lnTo>
                <a:lnTo>
                  <a:pt x="169890" y="89054"/>
                </a:lnTo>
                <a:cubicBezTo>
                  <a:pt x="182071" y="88216"/>
                  <a:pt x="194778" y="85980"/>
                  <a:pt x="207008" y="81509"/>
                </a:cubicBezTo>
                <a:cubicBezTo>
                  <a:pt x="255930" y="63624"/>
                  <a:pt x="345882" y="19699"/>
                  <a:pt x="371658" y="17069"/>
                </a:cubicBezTo>
                <a:cubicBezTo>
                  <a:pt x="394212" y="14768"/>
                  <a:pt x="603842" y="-13108"/>
                  <a:pt x="697304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F50F8D-A9D2-DED2-CE23-D33DDB70C3CE}"/>
              </a:ext>
            </a:extLst>
          </p:cNvPr>
          <p:cNvSpPr/>
          <p:nvPr userDrawn="1"/>
        </p:nvSpPr>
        <p:spPr>
          <a:xfrm rot="21124263">
            <a:off x="2870" y="5879408"/>
            <a:ext cx="7323624" cy="1490847"/>
          </a:xfrm>
          <a:custGeom>
            <a:avLst/>
            <a:gdLst>
              <a:gd name="connsiteX0" fmla="*/ 247963 w 7323624"/>
              <a:gd name="connsiteY0" fmla="*/ 878 h 1490847"/>
              <a:gd name="connsiteX1" fmla="*/ 422871 w 7323624"/>
              <a:gd name="connsiteY1" fmla="*/ 211819 h 1490847"/>
              <a:gd name="connsiteX2" fmla="*/ 680103 w 7323624"/>
              <a:gd name="connsiteY2" fmla="*/ 242592 h 1490847"/>
              <a:gd name="connsiteX3" fmla="*/ 824237 w 7323624"/>
              <a:gd name="connsiteY3" fmla="*/ 319657 h 1490847"/>
              <a:gd name="connsiteX4" fmla="*/ 1102248 w 7323624"/>
              <a:gd name="connsiteY4" fmla="*/ 360952 h 1490847"/>
              <a:gd name="connsiteX5" fmla="*/ 1354484 w 7323624"/>
              <a:gd name="connsiteY5" fmla="*/ 360952 h 1490847"/>
              <a:gd name="connsiteX6" fmla="*/ 1560427 w 7323624"/>
              <a:gd name="connsiteY6" fmla="*/ 453533 h 1490847"/>
              <a:gd name="connsiteX7" fmla="*/ 1755851 w 7323624"/>
              <a:gd name="connsiteY7" fmla="*/ 571893 h 1490847"/>
              <a:gd name="connsiteX8" fmla="*/ 2332125 w 7323624"/>
              <a:gd name="connsiteY8" fmla="*/ 752060 h 1490847"/>
              <a:gd name="connsiteX9" fmla="*/ 2929212 w 7323624"/>
              <a:gd name="connsiteY9" fmla="*/ 849934 h 1490847"/>
              <a:gd name="connsiteX10" fmla="*/ 3700875 w 7323624"/>
              <a:gd name="connsiteY10" fmla="*/ 937488 h 1490847"/>
              <a:gd name="connsiteX11" fmla="*/ 3947850 w 7323624"/>
              <a:gd name="connsiteY11" fmla="*/ 968261 h 1490847"/>
              <a:gd name="connsiteX12" fmla="*/ 4224782 w 7323624"/>
              <a:gd name="connsiteY12" fmla="*/ 978875 h 1490847"/>
              <a:gd name="connsiteX13" fmla="*/ 4472836 w 7323624"/>
              <a:gd name="connsiteY13" fmla="*/ 1035068 h 1490847"/>
              <a:gd name="connsiteX14" fmla="*/ 4596455 w 7323624"/>
              <a:gd name="connsiteY14" fmla="*/ 993774 h 1490847"/>
              <a:gd name="connsiteX15" fmla="*/ 4745587 w 7323624"/>
              <a:gd name="connsiteY15" fmla="*/ 993774 h 1490847"/>
              <a:gd name="connsiteX16" fmla="*/ 4977043 w 7323624"/>
              <a:gd name="connsiteY16" fmla="*/ 1086357 h 1490847"/>
              <a:gd name="connsiteX17" fmla="*/ 4951267 w 7323624"/>
              <a:gd name="connsiteY17" fmla="*/ 1004033 h 1490847"/>
              <a:gd name="connsiteX18" fmla="*/ 4781358 w 7323624"/>
              <a:gd name="connsiteY18" fmla="*/ 937226 h 1490847"/>
              <a:gd name="connsiteX19" fmla="*/ 4941010 w 7323624"/>
              <a:gd name="connsiteY19" fmla="*/ 921708 h 1490847"/>
              <a:gd name="connsiteX20" fmla="*/ 5167469 w 7323624"/>
              <a:gd name="connsiteY20" fmla="*/ 1096616 h 1490847"/>
              <a:gd name="connsiteX21" fmla="*/ 5450478 w 7323624"/>
              <a:gd name="connsiteY21" fmla="*/ 1220233 h 1490847"/>
              <a:gd name="connsiteX22" fmla="*/ 5728488 w 7323624"/>
              <a:gd name="connsiteY22" fmla="*/ 1204715 h 1490847"/>
              <a:gd name="connsiteX23" fmla="*/ 6001239 w 7323624"/>
              <a:gd name="connsiteY23" fmla="*/ 1266526 h 1490847"/>
              <a:gd name="connsiteX24" fmla="*/ 6243729 w 7323624"/>
              <a:gd name="connsiteY24" fmla="*/ 1291109 h 1490847"/>
              <a:gd name="connsiteX25" fmla="*/ 6531482 w 7323624"/>
              <a:gd name="connsiteY25" fmla="*/ 1305854 h 1490847"/>
              <a:gd name="connsiteX26" fmla="*/ 6783458 w 7323624"/>
              <a:gd name="connsiteY26" fmla="*/ 1297299 h 1490847"/>
              <a:gd name="connsiteX27" fmla="*/ 6979092 w 7323624"/>
              <a:gd name="connsiteY27" fmla="*/ 1319312 h 1490847"/>
              <a:gd name="connsiteX28" fmla="*/ 7256891 w 7323624"/>
              <a:gd name="connsiteY28" fmla="*/ 1390144 h 1490847"/>
              <a:gd name="connsiteX29" fmla="*/ 7296503 w 7323624"/>
              <a:gd name="connsiteY29" fmla="*/ 1435341 h 1490847"/>
              <a:gd name="connsiteX30" fmla="*/ 7323624 w 7323624"/>
              <a:gd name="connsiteY30" fmla="*/ 1490847 h 1490847"/>
              <a:gd name="connsiteX31" fmla="*/ 0 w 7323624"/>
              <a:gd name="connsiteY31" fmla="*/ 470839 h 1490847"/>
              <a:gd name="connsiteX32" fmla="*/ 37374 w 7323624"/>
              <a:gd name="connsiteY32" fmla="*/ 202498 h 1490847"/>
              <a:gd name="connsiteX33" fmla="*/ 45857 w 7323624"/>
              <a:gd name="connsiteY33" fmla="*/ 198709 h 1490847"/>
              <a:gd name="connsiteX34" fmla="*/ 93571 w 7323624"/>
              <a:gd name="connsiteY34" fmla="*/ 108978 h 1490847"/>
              <a:gd name="connsiteX35" fmla="*/ 247963 w 7323624"/>
              <a:gd name="connsiteY35" fmla="*/ 878 h 149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23624" h="1490847">
                <a:moveTo>
                  <a:pt x="247963" y="878"/>
                </a:moveTo>
                <a:cubicBezTo>
                  <a:pt x="350803" y="11135"/>
                  <a:pt x="304512" y="175785"/>
                  <a:pt x="422871" y="211819"/>
                </a:cubicBezTo>
                <a:cubicBezTo>
                  <a:pt x="541229" y="247853"/>
                  <a:pt x="613296" y="227074"/>
                  <a:pt x="680103" y="242592"/>
                </a:cubicBezTo>
                <a:cubicBezTo>
                  <a:pt x="747173" y="257847"/>
                  <a:pt x="736652" y="283623"/>
                  <a:pt x="824237" y="319657"/>
                </a:cubicBezTo>
                <a:cubicBezTo>
                  <a:pt x="911823" y="355690"/>
                  <a:pt x="994148" y="360951"/>
                  <a:pt x="1102248" y="360952"/>
                </a:cubicBezTo>
                <a:lnTo>
                  <a:pt x="1354484" y="360952"/>
                </a:lnTo>
                <a:cubicBezTo>
                  <a:pt x="1447329" y="360951"/>
                  <a:pt x="1488360" y="427758"/>
                  <a:pt x="1560427" y="453533"/>
                </a:cubicBezTo>
                <a:cubicBezTo>
                  <a:pt x="1632232" y="479309"/>
                  <a:pt x="1689044" y="510082"/>
                  <a:pt x="1755851" y="571893"/>
                </a:cubicBezTo>
                <a:cubicBezTo>
                  <a:pt x="1822657" y="633701"/>
                  <a:pt x="2136565" y="705721"/>
                  <a:pt x="2332125" y="752060"/>
                </a:cubicBezTo>
                <a:cubicBezTo>
                  <a:pt x="2527685" y="798401"/>
                  <a:pt x="2877660" y="865453"/>
                  <a:pt x="2929212" y="849934"/>
                </a:cubicBezTo>
                <a:cubicBezTo>
                  <a:pt x="2980764" y="834680"/>
                  <a:pt x="3531102" y="917767"/>
                  <a:pt x="3700875" y="937488"/>
                </a:cubicBezTo>
                <a:cubicBezTo>
                  <a:pt x="3870648" y="957209"/>
                  <a:pt x="3860532" y="961363"/>
                  <a:pt x="3947850" y="968261"/>
                </a:cubicBezTo>
                <a:cubicBezTo>
                  <a:pt x="4035168" y="975159"/>
                  <a:pt x="4183489" y="978875"/>
                  <a:pt x="4224782" y="978875"/>
                </a:cubicBezTo>
                <a:cubicBezTo>
                  <a:pt x="4266076" y="978875"/>
                  <a:pt x="4410891" y="1032585"/>
                  <a:pt x="4472836" y="1035068"/>
                </a:cubicBezTo>
                <a:cubicBezTo>
                  <a:pt x="4534781" y="1037551"/>
                  <a:pt x="4570679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1" y="1050323"/>
                  <a:pt x="4977043" y="1086357"/>
                </a:cubicBezTo>
                <a:cubicBezTo>
                  <a:pt x="5074887" y="1122390"/>
                  <a:pt x="5008079" y="1024548"/>
                  <a:pt x="4951267" y="1004033"/>
                </a:cubicBezTo>
                <a:cubicBezTo>
                  <a:pt x="4894456" y="983517"/>
                  <a:pt x="4781358" y="937226"/>
                  <a:pt x="4781358" y="937226"/>
                </a:cubicBezTo>
                <a:cubicBezTo>
                  <a:pt x="4781358" y="937226"/>
                  <a:pt x="4910236" y="921708"/>
                  <a:pt x="4941010" y="921708"/>
                </a:cubicBezTo>
                <a:cubicBezTo>
                  <a:pt x="4972046" y="921707"/>
                  <a:pt x="5126439" y="1039803"/>
                  <a:pt x="5167469" y="1096616"/>
                </a:cubicBezTo>
                <a:cubicBezTo>
                  <a:pt x="5208500" y="1153427"/>
                  <a:pt x="5388668" y="1220233"/>
                  <a:pt x="5450478" y="1220233"/>
                </a:cubicBezTo>
                <a:cubicBezTo>
                  <a:pt x="5512287" y="1220233"/>
                  <a:pt x="5615390" y="1204716"/>
                  <a:pt x="5728488" y="1204715"/>
                </a:cubicBezTo>
                <a:cubicBezTo>
                  <a:pt x="5841588" y="1204715"/>
                  <a:pt x="5915366" y="1252126"/>
                  <a:pt x="6001239" y="1266526"/>
                </a:cubicBezTo>
                <a:cubicBezTo>
                  <a:pt x="6087112" y="1280924"/>
                  <a:pt x="6155354" y="1284553"/>
                  <a:pt x="6243729" y="1291109"/>
                </a:cubicBezTo>
                <a:cubicBezTo>
                  <a:pt x="6332102" y="1297663"/>
                  <a:pt x="6441526" y="1304821"/>
                  <a:pt x="6531482" y="1305854"/>
                </a:cubicBezTo>
                <a:cubicBezTo>
                  <a:pt x="6621436" y="1306885"/>
                  <a:pt x="6708855" y="1295055"/>
                  <a:pt x="6783458" y="1297299"/>
                </a:cubicBezTo>
                <a:cubicBezTo>
                  <a:pt x="6858059" y="1299541"/>
                  <a:pt x="6979092" y="1319312"/>
                  <a:pt x="6979092" y="1319312"/>
                </a:cubicBezTo>
                <a:cubicBezTo>
                  <a:pt x="6979092" y="1319312"/>
                  <a:pt x="7199918" y="1346816"/>
                  <a:pt x="7256891" y="1390144"/>
                </a:cubicBezTo>
                <a:cubicBezTo>
                  <a:pt x="7271134" y="1400977"/>
                  <a:pt x="7284734" y="1417042"/>
                  <a:pt x="7296503" y="1435341"/>
                </a:cubicBezTo>
                <a:lnTo>
                  <a:pt x="7323624" y="1490847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79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1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469E-45B7-4865-8751-61FC2E03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34E-833A-2AB8-4D7D-AAB1C555C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58EAE-0CC5-610A-6DF1-8B1C412D6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FC6FA-5456-B026-388D-12EE79ED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C4A1-5A28-9EBF-7B5E-F7E3E81E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1CD65-E8C6-28E0-E899-9BD1739D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3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818F-1654-4169-A230-DE58BDEA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E4F2-DAD6-B038-FBA2-D0F4F87EF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4475F-682C-DC70-035F-094F06ACD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DEED-FFEA-AF01-C0E4-B29CC6365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EACAB-0F3B-EC8C-A407-66FDCCB0C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CFD42-3F74-9F1A-80B8-6888E8D2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0558E-EE2A-C974-4C98-BF7D37C8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2B2A7-B811-FA42-95BF-FB474E67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2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834DC-D9AE-6B94-237A-3A0C0137A187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C34E42-0E67-7A6E-B307-D3F1D73927D3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FA93A3-9812-0FC3-244C-5490E086B0A8}"/>
              </a:ext>
            </a:extLst>
          </p:cNvPr>
          <p:cNvSpPr/>
          <p:nvPr userDrawn="1"/>
        </p:nvSpPr>
        <p:spPr>
          <a:xfrm>
            <a:off x="10240934" y="5877339"/>
            <a:ext cx="3318495" cy="2176000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4488348"/>
              <a:gd name="connsiteY0" fmla="*/ 870939 h 2326914"/>
              <a:gd name="connsiteX1" fmla="*/ 2006370 w 4488348"/>
              <a:gd name="connsiteY1" fmla="*/ 2162711 h 2326914"/>
              <a:gd name="connsiteX2" fmla="*/ 3225570 w 4488348"/>
              <a:gd name="connsiteY2" fmla="*/ 2162711 h 2326914"/>
              <a:gd name="connsiteX3" fmla="*/ 4488313 w 4488348"/>
              <a:gd name="connsiteY3" fmla="*/ 827396 h 2326914"/>
              <a:gd name="connsiteX4" fmla="*/ 3254599 w 4488348"/>
              <a:gd name="connsiteY4" fmla="*/ 82 h 2326914"/>
              <a:gd name="connsiteX5" fmla="*/ 17913 w 4488348"/>
              <a:gd name="connsiteY5" fmla="*/ 870939 h 2326914"/>
              <a:gd name="connsiteX0" fmla="*/ 17913 w 3535454"/>
              <a:gd name="connsiteY0" fmla="*/ 870857 h 2381857"/>
              <a:gd name="connsiteX1" fmla="*/ 2006370 w 3535454"/>
              <a:gd name="connsiteY1" fmla="*/ 2162629 h 2381857"/>
              <a:gd name="connsiteX2" fmla="*/ 3225570 w 3535454"/>
              <a:gd name="connsiteY2" fmla="*/ 2162629 h 2381857"/>
              <a:gd name="connsiteX3" fmla="*/ 3254599 w 3535454"/>
              <a:gd name="connsiteY3" fmla="*/ 0 h 2381857"/>
              <a:gd name="connsiteX4" fmla="*/ 17913 w 3535454"/>
              <a:gd name="connsiteY4" fmla="*/ 870857 h 2381857"/>
              <a:gd name="connsiteX0" fmla="*/ 17959 w 3318495"/>
              <a:gd name="connsiteY0" fmla="*/ 870857 h 2176000"/>
              <a:gd name="connsiteX1" fmla="*/ 2006416 w 3318495"/>
              <a:gd name="connsiteY1" fmla="*/ 2162629 h 2176000"/>
              <a:gd name="connsiteX2" fmla="*/ 3254645 w 3318495"/>
              <a:gd name="connsiteY2" fmla="*/ 0 h 2176000"/>
              <a:gd name="connsiteX3" fmla="*/ 17959 w 3318495"/>
              <a:gd name="connsiteY3" fmla="*/ 870857 h 2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495" h="2176000">
                <a:moveTo>
                  <a:pt x="17959" y="870857"/>
                </a:moveTo>
                <a:cubicBezTo>
                  <a:pt x="-190079" y="1231295"/>
                  <a:pt x="1466968" y="2307772"/>
                  <a:pt x="2006416" y="2162629"/>
                </a:cubicBezTo>
                <a:cubicBezTo>
                  <a:pt x="2545864" y="2017486"/>
                  <a:pt x="3586055" y="215295"/>
                  <a:pt x="3254645" y="0"/>
                </a:cubicBezTo>
                <a:cubicBezTo>
                  <a:pt x="2509578" y="7257"/>
                  <a:pt x="617883" y="476552"/>
                  <a:pt x="17959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Cartoon of a group of people&#10;&#10;Description automatically generated">
            <a:extLst>
              <a:ext uri="{FF2B5EF4-FFF2-40B4-BE49-F238E27FC236}">
                <a16:creationId xmlns:a16="http://schemas.microsoft.com/office/drawing/2014/main" id="{8C857289-86E7-2B14-84B8-B782FA485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72" y="2336180"/>
            <a:ext cx="8261141" cy="4646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12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2E15C-30E4-CA85-AC6F-BE600614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11937-8368-403A-28CA-3C3356B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2ABFA-9118-B426-CD03-BC05C4F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04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539-3306-0B13-C8F0-9753311A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1B9-C6EF-8730-28F4-FAA60231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99F6F-2DA1-1696-E4C2-3F11E582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30EE-68D5-603B-48A7-132243B5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6E74-72A7-9134-950F-234F56FD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8484-1AF0-F0FE-AD2B-B98E42D1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13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BEE3090-8AE1-0FAB-A469-8C946A88541F}"/>
              </a:ext>
            </a:extLst>
          </p:cNvPr>
          <p:cNvSpPr/>
          <p:nvPr userDrawn="1"/>
        </p:nvSpPr>
        <p:spPr>
          <a:xfrm>
            <a:off x="6912049" y="1196752"/>
            <a:ext cx="4680520" cy="4392488"/>
          </a:xfrm>
          <a:prstGeom prst="round2SameRect">
            <a:avLst/>
          </a:pr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1F266D-4104-D4B0-8030-71EB9E72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049" y="1628800"/>
            <a:ext cx="4680520" cy="3960440"/>
          </a:xfrm>
          <a:custGeom>
            <a:avLst/>
            <a:gdLst>
              <a:gd name="connsiteX0" fmla="*/ 0 w 4680520"/>
              <a:gd name="connsiteY0" fmla="*/ 0 h 3960440"/>
              <a:gd name="connsiteX1" fmla="*/ 4680520 w 4680520"/>
              <a:gd name="connsiteY1" fmla="*/ 0 h 3960440"/>
              <a:gd name="connsiteX2" fmla="*/ 4680520 w 4680520"/>
              <a:gd name="connsiteY2" fmla="*/ 3960440 h 3960440"/>
              <a:gd name="connsiteX3" fmla="*/ 0 w 4680520"/>
              <a:gd name="connsiteY3" fmla="*/ 396044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520" h="3960440">
                <a:moveTo>
                  <a:pt x="0" y="0"/>
                </a:moveTo>
                <a:lnTo>
                  <a:pt x="4680520" y="0"/>
                </a:lnTo>
                <a:lnTo>
                  <a:pt x="4680520" y="3960440"/>
                </a:lnTo>
                <a:lnTo>
                  <a:pt x="0" y="3960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2AD20-7176-AFE6-1674-C5C8D844D5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B5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black background with yellow dots&#10;&#10;Description automatically generated">
            <a:extLst>
              <a:ext uri="{FF2B5EF4-FFF2-40B4-BE49-F238E27FC236}">
                <a16:creationId xmlns:a16="http://schemas.microsoft.com/office/drawing/2014/main" id="{BD56D300-7D28-74E6-4F92-1843402EF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7000"/>
                    </a14:imgEffect>
                    <a14:imgEffect>
                      <a14:saturation sat="107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8" t="5310" b="76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artoon characters in the air&#10;&#10;Description automatically generated">
            <a:extLst>
              <a:ext uri="{FF2B5EF4-FFF2-40B4-BE49-F238E27FC236}">
                <a16:creationId xmlns:a16="http://schemas.microsoft.com/office/drawing/2014/main" id="{30053C37-6182-7870-C198-CEF59CFCB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C44102-2F04-8EA4-1D90-F79813FDC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8" name="Picture 4" descr="Watch Rick and Morty | Netflix">
            <a:extLst>
              <a:ext uri="{FF2B5EF4-FFF2-40B4-BE49-F238E27FC236}">
                <a16:creationId xmlns:a16="http://schemas.microsoft.com/office/drawing/2014/main" id="{6A4A9440-61BD-C704-0BF1-9E4D8F85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/>
          <a:stretch/>
        </p:blipFill>
        <p:spPr bwMode="auto">
          <a:xfrm>
            <a:off x="1593640" y="1947545"/>
            <a:ext cx="9004721" cy="29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83CEC8ED-EC78-42C0-970E-7574B8B654A5}"/>
              </a:ext>
            </a:extLst>
          </p:cNvPr>
          <p:cNvSpPr txBox="1"/>
          <p:nvPr/>
        </p:nvSpPr>
        <p:spPr>
          <a:xfrm>
            <a:off x="5591944" y="4725144"/>
            <a:ext cx="5919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r"/>
            <a:r>
              <a:rPr lang="en-IN" sz="2000" b="0" dirty="0">
                <a:latin typeface="Fira Sans Condensed Medium" panose="020B0603050000020004" pitchFamily="34" charset="0"/>
              </a:rPr>
              <a:t>José David García Pineda - 192349</a:t>
            </a:r>
          </a:p>
          <a:p>
            <a:pPr algn="r"/>
            <a:r>
              <a:rPr lang="en-IN" sz="2000" b="0" dirty="0">
                <a:latin typeface="Fira Sans Condensed Medium" panose="020B0603050000020004" pitchFamily="34" charset="0"/>
              </a:rPr>
              <a:t>Michell Juliana Pérez Gómez – 192354</a:t>
            </a:r>
          </a:p>
          <a:p>
            <a:pPr algn="r"/>
            <a:r>
              <a:rPr lang="en-IN" sz="2000" b="0" dirty="0" err="1">
                <a:latin typeface="Fira Sans Condensed Medium" panose="020B0603050000020004" pitchFamily="34" charset="0"/>
              </a:rPr>
              <a:t>Euder</a:t>
            </a:r>
            <a:r>
              <a:rPr lang="en-IN" sz="2000" b="0" dirty="0">
                <a:latin typeface="Fira Sans Condensed Medium" panose="020B0603050000020004" pitchFamily="34" charset="0"/>
              </a:rPr>
              <a:t> Julián Pacheco </a:t>
            </a:r>
            <a:r>
              <a:rPr lang="en-IN" sz="2000" b="0" dirty="0" err="1">
                <a:latin typeface="Fira Sans Condensed Medium" panose="020B0603050000020004" pitchFamily="34" charset="0"/>
              </a:rPr>
              <a:t>Ascanio</a:t>
            </a:r>
            <a:r>
              <a:rPr lang="en-IN" sz="2000" b="0" dirty="0">
                <a:latin typeface="Fira Sans Condensed Medium" panose="020B0603050000020004" pitchFamily="34" charset="0"/>
              </a:rPr>
              <a:t> – 192356</a:t>
            </a:r>
          </a:p>
          <a:p>
            <a:pPr algn="r"/>
            <a:r>
              <a:rPr lang="en-IN" sz="2000" b="0" dirty="0">
                <a:latin typeface="Fira Sans Condensed Medium" panose="020B0603050000020004" pitchFamily="34" charset="0"/>
              </a:rPr>
              <a:t>Geraldine García </a:t>
            </a:r>
            <a:r>
              <a:rPr lang="en-IN" sz="2000" b="0" dirty="0" err="1">
                <a:latin typeface="Fira Sans Condensed Medium" panose="020B0603050000020004" pitchFamily="34" charset="0"/>
              </a:rPr>
              <a:t>Torrado</a:t>
            </a:r>
            <a:r>
              <a:rPr lang="en-IN" sz="2000" b="0" dirty="0">
                <a:latin typeface="Fira Sans Condensed Medium" panose="020B0603050000020004" pitchFamily="34" charset="0"/>
              </a:rPr>
              <a:t> - 192390</a:t>
            </a:r>
          </a:p>
        </p:txBody>
      </p:sp>
    </p:spTree>
    <p:extLst>
      <p:ext uri="{BB962C8B-B14F-4D97-AF65-F5344CB8AC3E}">
        <p14:creationId xmlns:p14="http://schemas.microsoft.com/office/powerpoint/2010/main" val="32111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95663" y="2186226"/>
            <a:ext cx="7302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MX" sz="1800" b="0" dirty="0">
                <a:latin typeface="Fira Sans Condensed Medium" panose="020B0603050000020004" pitchFamily="34" charset="0"/>
              </a:rPr>
              <a:t>El módulo proporciona una interfaz interactiva y funcional desarrollada con Java Swing, con pantallas de selección de personajes y batalla. Incluye elementos como:</a:t>
            </a:r>
          </a:p>
          <a:p>
            <a:endParaRPr lang="es-MX" sz="18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800" b="0" dirty="0">
                <a:latin typeface="Fira Sans Condensed Medium" panose="020B0603050000020004" pitchFamily="34" charset="0"/>
              </a:rPr>
              <a:t>Paneles de estadísticas, registros de eventos, botones de acción, y un indicador de turno.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MX" sz="18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800" b="0" dirty="0">
                <a:latin typeface="Fira Sans Condensed Medium" panose="020B0603050000020004" pitchFamily="34" charset="0"/>
              </a:rPr>
              <a:t>Se utilizan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CardLayout</a:t>
            </a:r>
            <a:r>
              <a:rPr lang="es-MX" sz="1800" b="0" dirty="0">
                <a:latin typeface="Fira Sans Condensed Medium" panose="020B0603050000020004" pitchFamily="34" charset="0"/>
              </a:rPr>
              <a:t> y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ActionListener</a:t>
            </a:r>
            <a:r>
              <a:rPr lang="es-MX" sz="1800" b="0" dirty="0">
                <a:latin typeface="Fira Sans Condensed Medium" panose="020B0603050000020004" pitchFamily="34" charset="0"/>
              </a:rPr>
              <a:t> para gestionar las pantallas y las acciones, y las barras de progreso visualizan la salud de los personajes.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MX" sz="18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800" b="0" dirty="0">
                <a:latin typeface="Fira Sans Condensed Medium" panose="020B0603050000020004" pitchFamily="34" charset="0"/>
              </a:rPr>
              <a:t>Los personajes se cargan desde el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DatabaseHandler</a:t>
            </a:r>
            <a:r>
              <a:rPr lang="es-MX" sz="1800" b="0" dirty="0">
                <a:latin typeface="Fira Sans Condensed Medium" panose="020B0603050000020004" pitchFamily="34" charset="0"/>
              </a:rPr>
              <a:t> integrado.</a:t>
            </a:r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9245408" y="-1348657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7027399">
            <a:off x="9545664" y="6115763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 descr="Cartoon of a person in a white coat&#10;&#10;Description automatically generated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87" y="1911980"/>
            <a:ext cx="1634666" cy="4248472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57B0A188-23EC-45CF-9908-2782E0F720D4}"/>
              </a:ext>
            </a:extLst>
          </p:cNvPr>
          <p:cNvSpPr txBox="1"/>
          <p:nvPr/>
        </p:nvSpPr>
        <p:spPr>
          <a:xfrm>
            <a:off x="2355732" y="494527"/>
            <a:ext cx="9140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s-CO" sz="4800" b="1" dirty="0"/>
              <a:t>4. Módulo de Presentación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5680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2533A1A-CB9C-E5A0-E4D7-B56432D706C5}"/>
              </a:ext>
            </a:extLst>
          </p:cNvPr>
          <p:cNvSpPr/>
          <p:nvPr/>
        </p:nvSpPr>
        <p:spPr>
          <a:xfrm rot="19985281">
            <a:off x="-575461" y="-899924"/>
            <a:ext cx="1535097" cy="210320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315579 w 1535097"/>
              <a:gd name="connsiteY0" fmla="*/ 2095221 h 2103205"/>
              <a:gd name="connsiteX1" fmla="*/ 2843 w 1535097"/>
              <a:gd name="connsiteY1" fmla="*/ 825655 h 2103205"/>
              <a:gd name="connsiteX2" fmla="*/ 431694 w 1535097"/>
              <a:gd name="connsiteY2" fmla="*/ 179335 h 2103205"/>
              <a:gd name="connsiteX3" fmla="*/ 1534779 w 1535097"/>
              <a:gd name="connsiteY3" fmla="*/ 164821 h 2103205"/>
              <a:gd name="connsiteX4" fmla="*/ 315579 w 1535097"/>
              <a:gd name="connsiteY4" fmla="*/ 2095221 h 210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097" h="2103205">
                <a:moveTo>
                  <a:pt x="315579" y="2095221"/>
                </a:moveTo>
                <a:cubicBezTo>
                  <a:pt x="60256" y="2205360"/>
                  <a:pt x="-16509" y="1144969"/>
                  <a:pt x="2843" y="825655"/>
                </a:cubicBezTo>
                <a:cubicBezTo>
                  <a:pt x="22196" y="506341"/>
                  <a:pt x="176371" y="289474"/>
                  <a:pt x="431694" y="179335"/>
                </a:cubicBezTo>
                <a:cubicBezTo>
                  <a:pt x="687017" y="69196"/>
                  <a:pt x="1554132" y="-154493"/>
                  <a:pt x="1534779" y="164821"/>
                </a:cubicBezTo>
                <a:cubicBezTo>
                  <a:pt x="1515427" y="484135"/>
                  <a:pt x="570902" y="1985082"/>
                  <a:pt x="315579" y="209522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A4F-BC97-A601-0EF6-D6A0021E3C2E}"/>
              </a:ext>
            </a:extLst>
          </p:cNvPr>
          <p:cNvSpPr txBox="1"/>
          <p:nvPr/>
        </p:nvSpPr>
        <p:spPr>
          <a:xfrm>
            <a:off x="2636103" y="513475"/>
            <a:ext cx="766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 err="1"/>
              <a:t>Tecnologías</a:t>
            </a:r>
            <a:r>
              <a:rPr lang="en-IN" dirty="0"/>
              <a:t> </a:t>
            </a:r>
            <a:r>
              <a:rPr lang="en-IN" dirty="0" err="1"/>
              <a:t>Usadas</a:t>
            </a:r>
            <a:endParaRPr lang="en-IN" dirty="0"/>
          </a:p>
        </p:txBody>
      </p:sp>
      <p:sp>
        <p:nvSpPr>
          <p:cNvPr id="68" name="Rectangle 67" hidden="1">
            <a:extLst>
              <a:ext uri="{FF2B5EF4-FFF2-40B4-BE49-F238E27FC236}">
                <a16:creationId xmlns:a16="http://schemas.microsoft.com/office/drawing/2014/main" id="{1B9E72CC-DFC9-7B4A-353F-7BD11B5FE253}"/>
              </a:ext>
            </a:extLst>
          </p:cNvPr>
          <p:cNvSpPr/>
          <p:nvPr/>
        </p:nvSpPr>
        <p:spPr>
          <a:xfrm>
            <a:off x="695326" y="2080256"/>
            <a:ext cx="3203546" cy="1780543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: Shape 65" hidden="1">
            <a:extLst>
              <a:ext uri="{FF2B5EF4-FFF2-40B4-BE49-F238E27FC236}">
                <a16:creationId xmlns:a16="http://schemas.microsoft.com/office/drawing/2014/main" id="{E5D6B484-2F99-832D-534B-BDE9D70553B7}"/>
              </a:ext>
            </a:extLst>
          </p:cNvPr>
          <p:cNvSpPr/>
          <p:nvPr/>
        </p:nvSpPr>
        <p:spPr>
          <a:xfrm rot="17027399">
            <a:off x="11147841" y="560667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 hidden="1">
            <a:extLst>
              <a:ext uri="{FF2B5EF4-FFF2-40B4-BE49-F238E27FC236}">
                <a16:creationId xmlns:a16="http://schemas.microsoft.com/office/drawing/2014/main" id="{7581052E-B9B4-2A20-4DF8-970227AB11F1}"/>
              </a:ext>
            </a:extLst>
          </p:cNvPr>
          <p:cNvSpPr/>
          <p:nvPr/>
        </p:nvSpPr>
        <p:spPr>
          <a:xfrm>
            <a:off x="695326" y="4601206"/>
            <a:ext cx="3203546" cy="1780543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AFD2D9B6-BF2A-94AE-DB70-F26905E481B6}"/>
              </a:ext>
            </a:extLst>
          </p:cNvPr>
          <p:cNvSpPr/>
          <p:nvPr/>
        </p:nvSpPr>
        <p:spPr>
          <a:xfrm>
            <a:off x="4553632" y="4599373"/>
            <a:ext cx="3203546" cy="1780543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EFDF7CEA-335F-D4DC-B64F-87460CCF07B1}"/>
              </a:ext>
            </a:extLst>
          </p:cNvPr>
          <p:cNvSpPr/>
          <p:nvPr/>
        </p:nvSpPr>
        <p:spPr>
          <a:xfrm>
            <a:off x="8256588" y="4609673"/>
            <a:ext cx="3181875" cy="1780543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 hidden="1">
            <a:extLst>
              <a:ext uri="{FF2B5EF4-FFF2-40B4-BE49-F238E27FC236}">
                <a16:creationId xmlns:a16="http://schemas.microsoft.com/office/drawing/2014/main" id="{9DF24F7F-AF47-E1BB-D7AF-DC9B2C6EAFF3}"/>
              </a:ext>
            </a:extLst>
          </p:cNvPr>
          <p:cNvSpPr/>
          <p:nvPr/>
        </p:nvSpPr>
        <p:spPr>
          <a:xfrm>
            <a:off x="4552658" y="2077893"/>
            <a:ext cx="3203546" cy="1780543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 hidden="1">
            <a:extLst>
              <a:ext uri="{FF2B5EF4-FFF2-40B4-BE49-F238E27FC236}">
                <a16:creationId xmlns:a16="http://schemas.microsoft.com/office/drawing/2014/main" id="{98F01C7E-C607-BD0B-1C81-192B6651F25E}"/>
              </a:ext>
            </a:extLst>
          </p:cNvPr>
          <p:cNvSpPr/>
          <p:nvPr/>
        </p:nvSpPr>
        <p:spPr>
          <a:xfrm>
            <a:off x="8255614" y="2088193"/>
            <a:ext cx="3181875" cy="1780543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4A656F-80F3-DFE0-2CCC-EA4AFBD33260}"/>
              </a:ext>
            </a:extLst>
          </p:cNvPr>
          <p:cNvSpPr/>
          <p:nvPr/>
        </p:nvSpPr>
        <p:spPr>
          <a:xfrm rot="1154624">
            <a:off x="9831880" y="6086618"/>
            <a:ext cx="2680779" cy="2587467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315579 w 1535097"/>
              <a:gd name="connsiteY0" fmla="*/ 2095221 h 2103205"/>
              <a:gd name="connsiteX1" fmla="*/ 2843 w 1535097"/>
              <a:gd name="connsiteY1" fmla="*/ 825655 h 2103205"/>
              <a:gd name="connsiteX2" fmla="*/ 431694 w 1535097"/>
              <a:gd name="connsiteY2" fmla="*/ 179335 h 2103205"/>
              <a:gd name="connsiteX3" fmla="*/ 1534779 w 1535097"/>
              <a:gd name="connsiteY3" fmla="*/ 164821 h 2103205"/>
              <a:gd name="connsiteX4" fmla="*/ 315579 w 1535097"/>
              <a:gd name="connsiteY4" fmla="*/ 2095221 h 210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097" h="2103205">
                <a:moveTo>
                  <a:pt x="315579" y="2095221"/>
                </a:moveTo>
                <a:cubicBezTo>
                  <a:pt x="60256" y="2205360"/>
                  <a:pt x="-16509" y="1144969"/>
                  <a:pt x="2843" y="825655"/>
                </a:cubicBezTo>
                <a:cubicBezTo>
                  <a:pt x="22196" y="506341"/>
                  <a:pt x="176371" y="289474"/>
                  <a:pt x="431694" y="179335"/>
                </a:cubicBezTo>
                <a:cubicBezTo>
                  <a:pt x="687017" y="69196"/>
                  <a:pt x="1554132" y="-154493"/>
                  <a:pt x="1534779" y="164821"/>
                </a:cubicBezTo>
                <a:cubicBezTo>
                  <a:pt x="1515427" y="484135"/>
                  <a:pt x="570902" y="1985082"/>
                  <a:pt x="315579" y="209522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89111C-023D-45EB-AA45-A825FAB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88" y="2202997"/>
            <a:ext cx="890435" cy="16580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D25A350-FB00-4593-9806-5DBC015E1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717032"/>
            <a:ext cx="1368152" cy="13681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1F10B-8AA6-4889-A1D7-2BF8A4C55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467744"/>
            <a:ext cx="3904025" cy="124928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323EB4D-BE0D-4EE3-B96E-AE7B59459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599284"/>
            <a:ext cx="1966913" cy="1485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73212F4-66C2-49A2-B0D0-BA9B20787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03" y="2391071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4A9055-F864-0565-5580-03BC76C362F5}"/>
              </a:ext>
            </a:extLst>
          </p:cNvPr>
          <p:cNvSpPr/>
          <p:nvPr/>
        </p:nvSpPr>
        <p:spPr>
          <a:xfrm>
            <a:off x="-650445" y="-960632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AB5B801-4DAC-7737-AFF7-3BBD80439409}"/>
              </a:ext>
            </a:extLst>
          </p:cNvPr>
          <p:cNvSpPr/>
          <p:nvPr/>
        </p:nvSpPr>
        <p:spPr>
          <a:xfrm>
            <a:off x="11640616" y="-604851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132F30-90AE-222E-B23E-83ADD1D2ADA6}"/>
              </a:ext>
            </a:extLst>
          </p:cNvPr>
          <p:cNvSpPr/>
          <p:nvPr/>
        </p:nvSpPr>
        <p:spPr>
          <a:xfrm rot="2445133">
            <a:off x="-650445" y="6170147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2DBCF3-19A1-431D-B05B-76C0D7B53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7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4A9055-F864-0565-5580-03BC76C362F5}"/>
              </a:ext>
            </a:extLst>
          </p:cNvPr>
          <p:cNvSpPr/>
          <p:nvPr/>
        </p:nvSpPr>
        <p:spPr>
          <a:xfrm>
            <a:off x="-650445" y="-960632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AB5B801-4DAC-7737-AFF7-3BBD80439409}"/>
              </a:ext>
            </a:extLst>
          </p:cNvPr>
          <p:cNvSpPr/>
          <p:nvPr/>
        </p:nvSpPr>
        <p:spPr>
          <a:xfrm>
            <a:off x="11640616" y="-604851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132F30-90AE-222E-B23E-83ADD1D2ADA6}"/>
              </a:ext>
            </a:extLst>
          </p:cNvPr>
          <p:cNvSpPr/>
          <p:nvPr/>
        </p:nvSpPr>
        <p:spPr>
          <a:xfrm rot="2445133">
            <a:off x="-650445" y="6170147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714DF-1906-F4A9-6176-398355562B36}"/>
              </a:ext>
            </a:extLst>
          </p:cNvPr>
          <p:cNvSpPr/>
          <p:nvPr/>
        </p:nvSpPr>
        <p:spPr>
          <a:xfrm>
            <a:off x="713724" y="368660"/>
            <a:ext cx="10945216" cy="612068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445EEBF-4CA6-4685-9E5E-858702B93283}"/>
              </a:ext>
            </a:extLst>
          </p:cNvPr>
          <p:cNvSpPr txBox="1"/>
          <p:nvPr/>
        </p:nvSpPr>
        <p:spPr>
          <a:xfrm>
            <a:off x="2636103" y="513475"/>
            <a:ext cx="766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 err="1"/>
              <a:t>Diagrama</a:t>
            </a:r>
            <a:r>
              <a:rPr lang="en-IN" dirty="0"/>
              <a:t> de </a:t>
            </a:r>
            <a:r>
              <a:rPr lang="en-IN" dirty="0" err="1"/>
              <a:t>clases</a:t>
            </a:r>
            <a:endParaRPr lang="en-IN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C52A40-DC70-4DF5-9DF6-BD626E1685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76" y="1400175"/>
            <a:ext cx="7668852" cy="49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4A9055-F864-0565-5580-03BC76C362F5}"/>
              </a:ext>
            </a:extLst>
          </p:cNvPr>
          <p:cNvSpPr/>
          <p:nvPr/>
        </p:nvSpPr>
        <p:spPr>
          <a:xfrm>
            <a:off x="-650445" y="-960632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AB5B801-4DAC-7737-AFF7-3BBD80439409}"/>
              </a:ext>
            </a:extLst>
          </p:cNvPr>
          <p:cNvSpPr/>
          <p:nvPr/>
        </p:nvSpPr>
        <p:spPr>
          <a:xfrm>
            <a:off x="11640616" y="-604851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132F30-90AE-222E-B23E-83ADD1D2ADA6}"/>
              </a:ext>
            </a:extLst>
          </p:cNvPr>
          <p:cNvSpPr/>
          <p:nvPr/>
        </p:nvSpPr>
        <p:spPr>
          <a:xfrm rot="2445133">
            <a:off x="-650445" y="6170147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714DF-1906-F4A9-6176-398355562B36}"/>
              </a:ext>
            </a:extLst>
          </p:cNvPr>
          <p:cNvSpPr/>
          <p:nvPr/>
        </p:nvSpPr>
        <p:spPr>
          <a:xfrm>
            <a:off x="713724" y="368660"/>
            <a:ext cx="10945216" cy="612068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445EEBF-4CA6-4685-9E5E-858702B93283}"/>
              </a:ext>
            </a:extLst>
          </p:cNvPr>
          <p:cNvSpPr txBox="1"/>
          <p:nvPr/>
        </p:nvSpPr>
        <p:spPr>
          <a:xfrm>
            <a:off x="2636103" y="513475"/>
            <a:ext cx="7668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sz="4400" dirty="0" err="1"/>
              <a:t>Diagrama</a:t>
            </a:r>
            <a:r>
              <a:rPr lang="en-IN" sz="4400" dirty="0"/>
              <a:t> de CASOS DE USO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00A0C8-DB71-4BFF-B34C-6B323848CE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36" y="1427731"/>
            <a:ext cx="7082792" cy="4717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67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F11DE-56F0-02B9-C2A2-2E9DE0871ECA}"/>
              </a:ext>
            </a:extLst>
          </p:cNvPr>
          <p:cNvSpPr txBox="1"/>
          <p:nvPr/>
        </p:nvSpPr>
        <p:spPr>
          <a:xfrm>
            <a:off x="2833915" y="2767281"/>
            <a:ext cx="65241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Luckiest Guy" panose="02000506000000020004" pitchFamily="2" charset="0"/>
              </a:rPr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DD5F636-0B0A-797B-78EB-E36481BABF6C}"/>
              </a:ext>
            </a:extLst>
          </p:cNvPr>
          <p:cNvSpPr/>
          <p:nvPr/>
        </p:nvSpPr>
        <p:spPr>
          <a:xfrm rot="15351044">
            <a:off x="-1291693" y="5136167"/>
            <a:ext cx="2810970" cy="212704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1591351 w 2810970"/>
              <a:gd name="connsiteY0" fmla="*/ 2107995 h 2127049"/>
              <a:gd name="connsiteX1" fmla="*/ 242 w 2810970"/>
              <a:gd name="connsiteY1" fmla="*/ 1109049 h 2127049"/>
              <a:gd name="connsiteX2" fmla="*/ 1707466 w 2810970"/>
              <a:gd name="connsiteY2" fmla="*/ 192109 h 2127049"/>
              <a:gd name="connsiteX3" fmla="*/ 2810551 w 2810970"/>
              <a:gd name="connsiteY3" fmla="*/ 177595 h 2127049"/>
              <a:gd name="connsiteX4" fmla="*/ 1591351 w 2810970"/>
              <a:gd name="connsiteY4" fmla="*/ 2107995 h 212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970" h="2127049">
                <a:moveTo>
                  <a:pt x="1591351" y="2107995"/>
                </a:moveTo>
                <a:cubicBezTo>
                  <a:pt x="1122966" y="2263237"/>
                  <a:pt x="-19111" y="1428363"/>
                  <a:pt x="242" y="1109049"/>
                </a:cubicBezTo>
                <a:cubicBezTo>
                  <a:pt x="19595" y="789735"/>
                  <a:pt x="1239081" y="347351"/>
                  <a:pt x="1707466" y="192109"/>
                </a:cubicBezTo>
                <a:cubicBezTo>
                  <a:pt x="2175851" y="36867"/>
                  <a:pt x="2829904" y="-141719"/>
                  <a:pt x="2810551" y="177595"/>
                </a:cubicBezTo>
                <a:cubicBezTo>
                  <a:pt x="2791199" y="496909"/>
                  <a:pt x="2059736" y="1952753"/>
                  <a:pt x="1591351" y="21079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C818827-0309-F219-A6F8-8BAEBB14641D}"/>
              </a:ext>
            </a:extLst>
          </p:cNvPr>
          <p:cNvSpPr/>
          <p:nvPr/>
        </p:nvSpPr>
        <p:spPr>
          <a:xfrm rot="15351044">
            <a:off x="10146983" y="-1609479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DCD129-6F39-708C-0284-04C944D9FAA1}"/>
              </a:ext>
            </a:extLst>
          </p:cNvPr>
          <p:cNvSpPr/>
          <p:nvPr/>
        </p:nvSpPr>
        <p:spPr>
          <a:xfrm rot="20792571">
            <a:off x="-1340041" y="-1148253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9D4FBD-8C6B-2216-1BEC-697BEF6AAAC5}"/>
              </a:ext>
            </a:extLst>
          </p:cNvPr>
          <p:cNvSpPr/>
          <p:nvPr/>
        </p:nvSpPr>
        <p:spPr>
          <a:xfrm rot="20792571">
            <a:off x="9520000" y="6072036"/>
            <a:ext cx="3552790" cy="1451778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280396 w 4968885"/>
              <a:gd name="connsiteY0" fmla="*/ 2040079 h 2041442"/>
              <a:gd name="connsiteX1" fmla="*/ 759368 w 4968885"/>
              <a:gd name="connsiteY1" fmla="*/ 458022 h 2041442"/>
              <a:gd name="connsiteX2" fmla="*/ 2631710 w 4968885"/>
              <a:gd name="connsiteY2" fmla="*/ 545108 h 2041442"/>
              <a:gd name="connsiteX3" fmla="*/ 3865425 w 4968885"/>
              <a:gd name="connsiteY3" fmla="*/ 167736 h 2041442"/>
              <a:gd name="connsiteX4" fmla="*/ 4968510 w 4968885"/>
              <a:gd name="connsiteY4" fmla="*/ 153222 h 2041442"/>
              <a:gd name="connsiteX5" fmla="*/ 280396 w 4968885"/>
              <a:gd name="connsiteY5" fmla="*/ 2040079 h 2041442"/>
              <a:gd name="connsiteX0" fmla="*/ 200202 w 3785231"/>
              <a:gd name="connsiteY0" fmla="*/ 1872343 h 1873583"/>
              <a:gd name="connsiteX1" fmla="*/ 679174 w 3785231"/>
              <a:gd name="connsiteY1" fmla="*/ 290286 h 1873583"/>
              <a:gd name="connsiteX2" fmla="*/ 2551516 w 3785231"/>
              <a:gd name="connsiteY2" fmla="*/ 377372 h 1873583"/>
              <a:gd name="connsiteX3" fmla="*/ 3785231 w 3785231"/>
              <a:gd name="connsiteY3" fmla="*/ 0 h 1873583"/>
              <a:gd name="connsiteX4" fmla="*/ 200202 w 3785231"/>
              <a:gd name="connsiteY4" fmla="*/ 1872343 h 1873583"/>
              <a:gd name="connsiteX0" fmla="*/ 200202 w 3824451"/>
              <a:gd name="connsiteY0" fmla="*/ 1908144 h 1955832"/>
              <a:gd name="connsiteX1" fmla="*/ 679174 w 3824451"/>
              <a:gd name="connsiteY1" fmla="*/ 326087 h 1955832"/>
              <a:gd name="connsiteX2" fmla="*/ 2551516 w 3824451"/>
              <a:gd name="connsiteY2" fmla="*/ 413173 h 1955832"/>
              <a:gd name="connsiteX3" fmla="*/ 3785231 w 3824451"/>
              <a:gd name="connsiteY3" fmla="*/ 35801 h 1955832"/>
              <a:gd name="connsiteX4" fmla="*/ 3203084 w 3824451"/>
              <a:gd name="connsiteY4" fmla="*/ 1445139 h 1955832"/>
              <a:gd name="connsiteX5" fmla="*/ 200202 w 3824451"/>
              <a:gd name="connsiteY5" fmla="*/ 1908144 h 1955832"/>
              <a:gd name="connsiteX0" fmla="*/ 2523910 w 3137021"/>
              <a:gd name="connsiteY0" fmla="*/ 1445139 h 1446844"/>
              <a:gd name="connsiteX1" fmla="*/ 0 w 3137021"/>
              <a:gd name="connsiteY1" fmla="*/ 326087 h 1446844"/>
              <a:gd name="connsiteX2" fmla="*/ 1872342 w 3137021"/>
              <a:gd name="connsiteY2" fmla="*/ 413173 h 1446844"/>
              <a:gd name="connsiteX3" fmla="*/ 3106057 w 3137021"/>
              <a:gd name="connsiteY3" fmla="*/ 35801 h 1446844"/>
              <a:gd name="connsiteX4" fmla="*/ 2523910 w 3137021"/>
              <a:gd name="connsiteY4" fmla="*/ 1445139 h 1446844"/>
              <a:gd name="connsiteX0" fmla="*/ 2939679 w 3552790"/>
              <a:gd name="connsiteY0" fmla="*/ 1445139 h 1451778"/>
              <a:gd name="connsiteX1" fmla="*/ 211964 w 3552790"/>
              <a:gd name="connsiteY1" fmla="*/ 549792 h 1451778"/>
              <a:gd name="connsiteX2" fmla="*/ 415769 w 3552790"/>
              <a:gd name="connsiteY2" fmla="*/ 326087 h 1451778"/>
              <a:gd name="connsiteX3" fmla="*/ 2288111 w 3552790"/>
              <a:gd name="connsiteY3" fmla="*/ 413173 h 1451778"/>
              <a:gd name="connsiteX4" fmla="*/ 3521826 w 3552790"/>
              <a:gd name="connsiteY4" fmla="*/ 35801 h 1451778"/>
              <a:gd name="connsiteX5" fmla="*/ 2939679 w 3552790"/>
              <a:gd name="connsiteY5" fmla="*/ 1445139 h 145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790" h="1451778">
                <a:moveTo>
                  <a:pt x="2939679" y="1445139"/>
                </a:moveTo>
                <a:cubicBezTo>
                  <a:pt x="2478672" y="1532273"/>
                  <a:pt x="632616" y="736301"/>
                  <a:pt x="211964" y="549792"/>
                </a:cubicBezTo>
                <a:cubicBezTo>
                  <a:pt x="-208688" y="363283"/>
                  <a:pt x="69745" y="348857"/>
                  <a:pt x="415769" y="326087"/>
                </a:cubicBezTo>
                <a:cubicBezTo>
                  <a:pt x="761793" y="303317"/>
                  <a:pt x="1770435" y="461554"/>
                  <a:pt x="2288111" y="413173"/>
                </a:cubicBezTo>
                <a:cubicBezTo>
                  <a:pt x="2805787" y="364792"/>
                  <a:pt x="3413231" y="-136193"/>
                  <a:pt x="3521826" y="35801"/>
                </a:cubicBezTo>
                <a:cubicBezTo>
                  <a:pt x="3630421" y="207795"/>
                  <a:pt x="3457355" y="1396758"/>
                  <a:pt x="2939679" y="144513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9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F42402-01B8-AEF0-3A21-A3CD0217855B}"/>
              </a:ext>
            </a:extLst>
          </p:cNvPr>
          <p:cNvSpPr/>
          <p:nvPr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C0BAB-6A0A-2909-B266-A5AF622F22DB}"/>
              </a:ext>
            </a:extLst>
          </p:cNvPr>
          <p:cNvSpPr/>
          <p:nvPr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C602F0-4108-65CB-754A-A3921C0EC87C}"/>
              </a:ext>
            </a:extLst>
          </p:cNvPr>
          <p:cNvSpPr/>
          <p:nvPr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EA602-7A26-5C55-A003-27B92164972C}"/>
              </a:ext>
            </a:extLst>
          </p:cNvPr>
          <p:cNvSpPr/>
          <p:nvPr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EC87B-F1AC-1FD6-500F-038AD3327091}"/>
              </a:ext>
            </a:extLst>
          </p:cNvPr>
          <p:cNvSpPr txBox="1"/>
          <p:nvPr/>
        </p:nvSpPr>
        <p:spPr>
          <a:xfrm>
            <a:off x="4486847" y="745445"/>
            <a:ext cx="59250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Luckiest Guy" panose="02000506000000020004" pitchFamily="2" charset="0"/>
              </a:rPr>
              <a:t>Rick and Morty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C3732-D9A9-7DE0-22F9-02F0AB7DCCF9}"/>
              </a:ext>
            </a:extLst>
          </p:cNvPr>
          <p:cNvSpPr txBox="1"/>
          <p:nvPr/>
        </p:nvSpPr>
        <p:spPr>
          <a:xfrm>
            <a:off x="3471907" y="3097893"/>
            <a:ext cx="8381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Desarrollamos un videojuego inspirado en Rick and </a:t>
            </a:r>
            <a:r>
              <a:rPr lang="es-MX" sz="24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Morty</a:t>
            </a:r>
            <a:r>
              <a:rPr lang="es-MX" sz="2400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, con batallas por turnos entre versiones alternativas de los personajes, integrando estrategia, trama y habilidades únicas. Empleamos una arquitectura multicapa para el mantenimiento y modularidad del código.</a:t>
            </a:r>
            <a:endParaRPr lang="en-IN" sz="2400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96A73-BCF2-00B6-B781-283BF4FA3EDF}"/>
              </a:ext>
            </a:extLst>
          </p:cNvPr>
          <p:cNvSpPr/>
          <p:nvPr/>
        </p:nvSpPr>
        <p:spPr>
          <a:xfrm>
            <a:off x="623392" y="6237312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rick" descr="Cartoon characters of a person and a child&#10;&#10;Description automatically generated">
            <a:extLst>
              <a:ext uri="{FF2B5EF4-FFF2-40B4-BE49-F238E27FC236}">
                <a16:creationId xmlns:a16="http://schemas.microsoft.com/office/drawing/2014/main" id="{EDB6A023-F53D-4927-2070-BE273A95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34328" b="3216"/>
          <a:stretch/>
        </p:blipFill>
        <p:spPr>
          <a:xfrm>
            <a:off x="338218" y="427622"/>
            <a:ext cx="2592288" cy="60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5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of a group of people&#10;&#10;Description automatically generated" hidden="1">
            <a:extLst>
              <a:ext uri="{FF2B5EF4-FFF2-40B4-BE49-F238E27FC236}">
                <a16:creationId xmlns:a16="http://schemas.microsoft.com/office/drawing/2014/main" id="{F29CFBE6-8D4B-94B5-DD9F-933B0963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60521"/>
            <a:ext cx="3672408" cy="206573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616728-4E02-FE0A-4FBC-B11D61654185}"/>
              </a:ext>
            </a:extLst>
          </p:cNvPr>
          <p:cNvSpPr/>
          <p:nvPr/>
        </p:nvSpPr>
        <p:spPr>
          <a:xfrm>
            <a:off x="-569456" y="-1378857"/>
            <a:ext cx="3824525" cy="2286555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3824525"/>
              <a:gd name="connsiteY0" fmla="*/ 870857 h 2286555"/>
              <a:gd name="connsiteX1" fmla="*/ 2006370 w 3824525"/>
              <a:gd name="connsiteY1" fmla="*/ 2162629 h 2286555"/>
              <a:gd name="connsiteX2" fmla="*/ 3225570 w 3824525"/>
              <a:gd name="connsiteY2" fmla="*/ 2162629 h 2286555"/>
              <a:gd name="connsiteX3" fmla="*/ 3820656 w 3824525"/>
              <a:gd name="connsiteY3" fmla="*/ 1524000 h 2286555"/>
              <a:gd name="connsiteX4" fmla="*/ 3254599 w 3824525"/>
              <a:gd name="connsiteY4" fmla="*/ 0 h 2286555"/>
              <a:gd name="connsiteX5" fmla="*/ 17913 w 3824525"/>
              <a:gd name="connsiteY5" fmla="*/ 870857 h 228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4525" h="2286555">
                <a:moveTo>
                  <a:pt x="17913" y="870857"/>
                </a:moveTo>
                <a:cubicBezTo>
                  <a:pt x="-190125" y="1231295"/>
                  <a:pt x="1471761" y="1947334"/>
                  <a:pt x="2006370" y="2162629"/>
                </a:cubicBezTo>
                <a:cubicBezTo>
                  <a:pt x="2540980" y="2377924"/>
                  <a:pt x="2923189" y="2269067"/>
                  <a:pt x="3225570" y="2162629"/>
                </a:cubicBezTo>
                <a:cubicBezTo>
                  <a:pt x="3527951" y="2056191"/>
                  <a:pt x="3815818" y="1884438"/>
                  <a:pt x="3820656" y="1524000"/>
                </a:cubicBezTo>
                <a:cubicBezTo>
                  <a:pt x="3825494" y="1163562"/>
                  <a:pt x="3888389" y="108857"/>
                  <a:pt x="3254599" y="0"/>
                </a:cubicBezTo>
                <a:cubicBezTo>
                  <a:pt x="2509532" y="7257"/>
                  <a:pt x="617837" y="476552"/>
                  <a:pt x="17913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1BA4-D33F-BD0D-CF12-757F7D857CB5}"/>
              </a:ext>
            </a:extLst>
          </p:cNvPr>
          <p:cNvSpPr txBox="1"/>
          <p:nvPr/>
        </p:nvSpPr>
        <p:spPr>
          <a:xfrm>
            <a:off x="263352" y="1327813"/>
            <a:ext cx="56833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s-MX" dirty="0">
                <a:latin typeface="Fira Sans Condensed Medium" panose="020B0603050000020004" pitchFamily="34" charset="0"/>
              </a:rPr>
              <a:t>Aplicar POO para facilitar la ampliación y actualización del juego.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s-MX" dirty="0">
              <a:latin typeface="Fira Sans Condensed Medium" panose="020B06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s-MX" dirty="0">
                <a:latin typeface="Fira Sans Condensed Medium" panose="020B0603050000020004" pitchFamily="34" charset="0"/>
              </a:rPr>
              <a:t>Crear un sistema de combate estratégico e intuitivo.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s-MX" dirty="0">
              <a:latin typeface="Fira Sans Condensed Medium" panose="020B06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s-MX" dirty="0">
                <a:latin typeface="Fira Sans Condensed Medium" panose="020B0603050000020004" pitchFamily="34" charset="0"/>
              </a:rPr>
              <a:t>Incorporar un sistema de persistencia de datos eficiente.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s-MX" dirty="0">
              <a:latin typeface="Fira Sans Condensed Medium" panose="020B06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s-MX" dirty="0">
                <a:latin typeface="Fira Sans Condensed Medium" panose="020B0603050000020004" pitchFamily="34" charset="0"/>
              </a:rPr>
              <a:t>Implementar una arquitectura multicapa para modularidad y mantenimiento.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s-MX" dirty="0">
              <a:latin typeface="Fira Sans Condensed Medium" panose="020B06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s-MX" dirty="0">
                <a:latin typeface="Fira Sans Condensed Medium" panose="020B0603050000020004" pitchFamily="34" charset="0"/>
              </a:rPr>
              <a:t>Ofrecer una experiencia accesible con una interfaz gráfica simple.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s-MX" dirty="0">
              <a:latin typeface="Fira Sans Condensed Medium" panose="020B06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s-MX" dirty="0">
                <a:latin typeface="Fira Sans Condensed Medium" panose="020B0603050000020004" pitchFamily="34" charset="0"/>
              </a:rPr>
              <a:t>Mejorar el juego según la retroalimentación de los usuarios.</a:t>
            </a:r>
            <a:endParaRPr lang="en-IN" dirty="0">
              <a:latin typeface="Fira Sans Condensed Medium" panose="020B06030500000200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038B67-9FD7-0D90-9BD6-E8BC104F96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9376" y="487583"/>
            <a:ext cx="613774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 err="1"/>
              <a:t>Objetivos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73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4422CD-54D1-4A06-B720-9F503F75B19D}"/>
              </a:ext>
            </a:extLst>
          </p:cNvPr>
          <p:cNvSpPr/>
          <p:nvPr/>
        </p:nvSpPr>
        <p:spPr>
          <a:xfrm>
            <a:off x="5087888" y="2689626"/>
            <a:ext cx="6079769" cy="3536090"/>
          </a:xfrm>
          <a:custGeom>
            <a:avLst/>
            <a:gdLst>
              <a:gd name="connsiteX0" fmla="*/ 757531 w 6079769"/>
              <a:gd name="connsiteY0" fmla="*/ 375484 h 3536090"/>
              <a:gd name="connsiteX1" fmla="*/ 1986256 w 6079769"/>
              <a:gd name="connsiteY1" fmla="*/ 299284 h 3536090"/>
              <a:gd name="connsiteX2" fmla="*/ 3434056 w 6079769"/>
              <a:gd name="connsiteY2" fmla="*/ 423109 h 3536090"/>
              <a:gd name="connsiteX3" fmla="*/ 4510381 w 6079769"/>
              <a:gd name="connsiteY3" fmla="*/ 4009 h 3536090"/>
              <a:gd name="connsiteX4" fmla="*/ 6053431 w 6079769"/>
              <a:gd name="connsiteY4" fmla="*/ 718384 h 3536090"/>
              <a:gd name="connsiteX5" fmla="*/ 5453356 w 6079769"/>
              <a:gd name="connsiteY5" fmla="*/ 1699459 h 3536090"/>
              <a:gd name="connsiteX6" fmla="*/ 5053306 w 6079769"/>
              <a:gd name="connsiteY6" fmla="*/ 3356809 h 3536090"/>
              <a:gd name="connsiteX7" fmla="*/ 4281781 w 6079769"/>
              <a:gd name="connsiteY7" fmla="*/ 3423484 h 3536090"/>
              <a:gd name="connsiteX8" fmla="*/ 2386306 w 6079769"/>
              <a:gd name="connsiteY8" fmla="*/ 2756734 h 3536090"/>
              <a:gd name="connsiteX9" fmla="*/ 1014706 w 6079769"/>
              <a:gd name="connsiteY9" fmla="*/ 3052009 h 3536090"/>
              <a:gd name="connsiteX10" fmla="*/ 24106 w 6079769"/>
              <a:gd name="connsiteY10" fmla="*/ 2899609 h 3536090"/>
              <a:gd name="connsiteX11" fmla="*/ 300331 w 6079769"/>
              <a:gd name="connsiteY11" fmla="*/ 1708984 h 3536090"/>
              <a:gd name="connsiteX12" fmla="*/ 243181 w 6079769"/>
              <a:gd name="connsiteY12" fmla="*/ 851734 h 3536090"/>
              <a:gd name="connsiteX13" fmla="*/ 757531 w 6079769"/>
              <a:gd name="connsiteY13" fmla="*/ 375484 h 353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9769" h="3536090">
                <a:moveTo>
                  <a:pt x="757531" y="375484"/>
                </a:moveTo>
                <a:cubicBezTo>
                  <a:pt x="1048044" y="283409"/>
                  <a:pt x="1540169" y="291347"/>
                  <a:pt x="1986256" y="299284"/>
                </a:cubicBezTo>
                <a:cubicBezTo>
                  <a:pt x="2432343" y="307221"/>
                  <a:pt x="3013369" y="472321"/>
                  <a:pt x="3434056" y="423109"/>
                </a:cubicBezTo>
                <a:cubicBezTo>
                  <a:pt x="3854743" y="373897"/>
                  <a:pt x="4073819" y="-45203"/>
                  <a:pt x="4510381" y="4009"/>
                </a:cubicBezTo>
                <a:cubicBezTo>
                  <a:pt x="4946943" y="53221"/>
                  <a:pt x="5896268" y="435809"/>
                  <a:pt x="6053431" y="718384"/>
                </a:cubicBezTo>
                <a:cubicBezTo>
                  <a:pt x="6210594" y="1000959"/>
                  <a:pt x="5620043" y="1259722"/>
                  <a:pt x="5453356" y="1699459"/>
                </a:cubicBezTo>
                <a:cubicBezTo>
                  <a:pt x="5286669" y="2139196"/>
                  <a:pt x="5248568" y="3069472"/>
                  <a:pt x="5053306" y="3356809"/>
                </a:cubicBezTo>
                <a:cubicBezTo>
                  <a:pt x="4858044" y="3644146"/>
                  <a:pt x="4726281" y="3523497"/>
                  <a:pt x="4281781" y="3423484"/>
                </a:cubicBezTo>
                <a:cubicBezTo>
                  <a:pt x="3837281" y="3323471"/>
                  <a:pt x="2930818" y="2818646"/>
                  <a:pt x="2386306" y="2756734"/>
                </a:cubicBezTo>
                <a:cubicBezTo>
                  <a:pt x="1841794" y="2694822"/>
                  <a:pt x="1408406" y="3028197"/>
                  <a:pt x="1014706" y="3052009"/>
                </a:cubicBezTo>
                <a:cubicBezTo>
                  <a:pt x="621006" y="3075821"/>
                  <a:pt x="143168" y="3123446"/>
                  <a:pt x="24106" y="2899609"/>
                </a:cubicBezTo>
                <a:cubicBezTo>
                  <a:pt x="-94956" y="2675772"/>
                  <a:pt x="263818" y="2050297"/>
                  <a:pt x="300331" y="1708984"/>
                </a:cubicBezTo>
                <a:cubicBezTo>
                  <a:pt x="336843" y="1367672"/>
                  <a:pt x="170156" y="1070809"/>
                  <a:pt x="243181" y="851734"/>
                </a:cubicBezTo>
                <a:cubicBezTo>
                  <a:pt x="316206" y="632659"/>
                  <a:pt x="467018" y="467559"/>
                  <a:pt x="757531" y="375484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8541-7FB9-37CB-32F0-03A62C0D9E32}"/>
              </a:ext>
            </a:extLst>
          </p:cNvPr>
          <p:cNvSpPr txBox="1"/>
          <p:nvPr/>
        </p:nvSpPr>
        <p:spPr>
          <a:xfrm>
            <a:off x="624194" y="620524"/>
            <a:ext cx="7742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 err="1"/>
              <a:t>ALcance</a:t>
            </a:r>
            <a:endParaRPr lang="en-IN" dirty="0"/>
          </a:p>
        </p:txBody>
      </p:sp>
      <p:pic>
        <p:nvPicPr>
          <p:cNvPr id="21" name="Picture 20" descr="Mr. Meeseeks - Wikipedia">
            <a:extLst>
              <a:ext uri="{FF2B5EF4-FFF2-40B4-BE49-F238E27FC236}">
                <a16:creationId xmlns:a16="http://schemas.microsoft.com/office/drawing/2014/main" id="{CF015A94-EEB8-D2CB-2BE1-DFD67AC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06"/>
          <a:stretch>
            <a:fillRect/>
          </a:stretch>
        </p:blipFill>
        <p:spPr bwMode="auto">
          <a:xfrm>
            <a:off x="5761297" y="2996952"/>
            <a:ext cx="1659635" cy="2706155"/>
          </a:xfrm>
          <a:custGeom>
            <a:avLst/>
            <a:gdLst>
              <a:gd name="connsiteX0" fmla="*/ 136398 w 1659635"/>
              <a:gd name="connsiteY0" fmla="*/ 0 h 2706155"/>
              <a:gd name="connsiteX1" fmla="*/ 1659635 w 1659635"/>
              <a:gd name="connsiteY1" fmla="*/ 0 h 2706155"/>
              <a:gd name="connsiteX2" fmla="*/ 1659635 w 1659635"/>
              <a:gd name="connsiteY2" fmla="*/ 2387590 h 2706155"/>
              <a:gd name="connsiteX3" fmla="*/ 1621913 w 1659635"/>
              <a:gd name="connsiteY3" fmla="*/ 2384915 h 2706155"/>
              <a:gd name="connsiteX4" fmla="*/ 351124 w 1659635"/>
              <a:gd name="connsiteY4" fmla="*/ 2687338 h 2706155"/>
              <a:gd name="connsiteX5" fmla="*/ 46994 w 1659635"/>
              <a:gd name="connsiteY5" fmla="*/ 2705049 h 2706155"/>
              <a:gd name="connsiteX6" fmla="*/ 0 w 1659635"/>
              <a:gd name="connsiteY6" fmla="*/ 2706155 h 2706155"/>
              <a:gd name="connsiteX7" fmla="*/ 0 w 1659635"/>
              <a:gd name="connsiteY7" fmla="*/ 45559 h 2706155"/>
              <a:gd name="connsiteX8" fmla="*/ 93949 w 1659635"/>
              <a:gd name="connsiteY8" fmla="*/ 10813 h 270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35" h="2706155">
                <a:moveTo>
                  <a:pt x="136398" y="0"/>
                </a:moveTo>
                <a:lnTo>
                  <a:pt x="1659635" y="0"/>
                </a:lnTo>
                <a:lnTo>
                  <a:pt x="1659635" y="2387590"/>
                </a:lnTo>
                <a:lnTo>
                  <a:pt x="1621913" y="2384915"/>
                </a:lnTo>
                <a:cubicBezTo>
                  <a:pt x="1124194" y="2370614"/>
                  <a:pt x="720218" y="2665015"/>
                  <a:pt x="351124" y="2687338"/>
                </a:cubicBezTo>
                <a:cubicBezTo>
                  <a:pt x="252699" y="2693291"/>
                  <a:pt x="149016" y="2700733"/>
                  <a:pt x="46994" y="2705049"/>
                </a:cubicBezTo>
                <a:lnTo>
                  <a:pt x="0" y="2706155"/>
                </a:lnTo>
                <a:lnTo>
                  <a:pt x="0" y="45559"/>
                </a:lnTo>
                <a:lnTo>
                  <a:pt x="93949" y="108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artoon of a child with an eye patch&#10;&#10;Description automatically generated">
            <a:extLst>
              <a:ext uri="{FF2B5EF4-FFF2-40B4-BE49-F238E27FC236}">
                <a16:creationId xmlns:a16="http://schemas.microsoft.com/office/drawing/2014/main" id="{BC8959FF-3DED-2E1B-6DC0-A4623C2E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"/>
          <a:stretch>
            <a:fillRect/>
          </a:stretch>
        </p:blipFill>
        <p:spPr>
          <a:xfrm>
            <a:off x="5219286" y="4003993"/>
            <a:ext cx="1440160" cy="1770370"/>
          </a:xfrm>
          <a:custGeom>
            <a:avLst/>
            <a:gdLst>
              <a:gd name="connsiteX0" fmla="*/ 141169 w 1440160"/>
              <a:gd name="connsiteY0" fmla="*/ 0 h 1770370"/>
              <a:gd name="connsiteX1" fmla="*/ 1440160 w 1440160"/>
              <a:gd name="connsiteY1" fmla="*/ 0 h 1770370"/>
              <a:gd name="connsiteX2" fmla="*/ 1440160 w 1440160"/>
              <a:gd name="connsiteY2" fmla="*/ 1596382 h 1770370"/>
              <a:gd name="connsiteX3" fmla="*/ 1349662 w 1440160"/>
              <a:gd name="connsiteY3" fmla="*/ 1628892 h 1770370"/>
              <a:gd name="connsiteX4" fmla="*/ 886239 w 1440160"/>
              <a:gd name="connsiteY4" fmla="*/ 1749107 h 1770370"/>
              <a:gd name="connsiteX5" fmla="*/ 45286 w 1440160"/>
              <a:gd name="connsiteY5" fmla="*/ 1718300 h 1770370"/>
              <a:gd name="connsiteX6" fmla="*/ 0 w 1440160"/>
              <a:gd name="connsiteY6" fmla="*/ 1692972 h 1770370"/>
              <a:gd name="connsiteX7" fmla="*/ 0 w 1440160"/>
              <a:gd name="connsiteY7" fmla="*/ 976937 h 1770370"/>
              <a:gd name="connsiteX8" fmla="*/ 37026 w 1440160"/>
              <a:gd name="connsiteY8" fmla="*/ 873775 h 1770370"/>
              <a:gd name="connsiteX9" fmla="*/ 171864 w 1440160"/>
              <a:gd name="connsiteY9" fmla="*/ 406082 h 1770370"/>
              <a:gd name="connsiteX10" fmla="*/ 168069 w 1440160"/>
              <a:gd name="connsiteY10" fmla="*/ 158953 h 177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60" h="1770370">
                <a:moveTo>
                  <a:pt x="141169" y="0"/>
                </a:moveTo>
                <a:lnTo>
                  <a:pt x="1440160" y="0"/>
                </a:lnTo>
                <a:lnTo>
                  <a:pt x="1440160" y="1596382"/>
                </a:lnTo>
                <a:lnTo>
                  <a:pt x="1349662" y="1628892"/>
                </a:lnTo>
                <a:cubicBezTo>
                  <a:pt x="1187095" y="1687716"/>
                  <a:pt x="1033877" y="1740178"/>
                  <a:pt x="886239" y="1749107"/>
                </a:cubicBezTo>
                <a:cubicBezTo>
                  <a:pt x="590964" y="1766966"/>
                  <a:pt x="248362" y="1798220"/>
                  <a:pt x="45286" y="1718300"/>
                </a:cubicBezTo>
                <a:lnTo>
                  <a:pt x="0" y="1692972"/>
                </a:lnTo>
                <a:lnTo>
                  <a:pt x="0" y="976937"/>
                </a:lnTo>
                <a:lnTo>
                  <a:pt x="37026" y="873775"/>
                </a:lnTo>
                <a:cubicBezTo>
                  <a:pt x="99162" y="702027"/>
                  <a:pt x="158172" y="534075"/>
                  <a:pt x="171864" y="406082"/>
                </a:cubicBezTo>
                <a:cubicBezTo>
                  <a:pt x="180992" y="320754"/>
                  <a:pt x="177420" y="238204"/>
                  <a:pt x="168069" y="158953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1B3D6F2-13BC-A35E-6619-3FFDE68C5B24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1EFB9D-C4A5-DCCB-D93B-9635F2828D9E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Cartoon of a person wearing a cape&#10;&#10;Description automatically generated">
            <a:extLst>
              <a:ext uri="{FF2B5EF4-FFF2-40B4-BE49-F238E27FC236}">
                <a16:creationId xmlns:a16="http://schemas.microsoft.com/office/drawing/2014/main" id="{34E63196-AC3B-114E-61FB-2CD156297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3913" y="3619500"/>
            <a:ext cx="3821105" cy="2189386"/>
          </a:xfrm>
          <a:custGeom>
            <a:avLst/>
            <a:gdLst>
              <a:gd name="connsiteX0" fmla="*/ 28117 w 3821105"/>
              <a:gd name="connsiteY0" fmla="*/ 0 h 2189386"/>
              <a:gd name="connsiteX1" fmla="*/ 3821105 w 3821105"/>
              <a:gd name="connsiteY1" fmla="*/ 0 h 2189386"/>
              <a:gd name="connsiteX2" fmla="*/ 3821105 w 3821105"/>
              <a:gd name="connsiteY2" fmla="*/ 2189386 h 2189386"/>
              <a:gd name="connsiteX3" fmla="*/ 3261258 w 3821105"/>
              <a:gd name="connsiteY3" fmla="*/ 2189386 h 2189386"/>
              <a:gd name="connsiteX4" fmla="*/ 3170927 w 3821105"/>
              <a:gd name="connsiteY4" fmla="*/ 2151305 h 2189386"/>
              <a:gd name="connsiteX5" fmla="*/ 2185685 w 3821105"/>
              <a:gd name="connsiteY5" fmla="*/ 1832218 h 2189386"/>
              <a:gd name="connsiteX6" fmla="*/ 814085 w 3821105"/>
              <a:gd name="connsiteY6" fmla="*/ 2127493 h 2189386"/>
              <a:gd name="connsiteX7" fmla="*/ 85432 w 3821105"/>
              <a:gd name="connsiteY7" fmla="*/ 2127958 h 2189386"/>
              <a:gd name="connsiteX8" fmla="*/ 0 w 3821105"/>
              <a:gd name="connsiteY8" fmla="*/ 2104168 h 2189386"/>
              <a:gd name="connsiteX9" fmla="*/ 0 w 3821105"/>
              <a:gd name="connsiteY9" fmla="*/ 1152352 h 2189386"/>
              <a:gd name="connsiteX10" fmla="*/ 24403 w 3821105"/>
              <a:gd name="connsiteY10" fmla="*/ 1083018 h 2189386"/>
              <a:gd name="connsiteX11" fmla="*/ 99710 w 3821105"/>
              <a:gd name="connsiteY11" fmla="*/ 784468 h 2189386"/>
              <a:gd name="connsiteX12" fmla="*/ 25547 w 3821105"/>
              <a:gd name="connsiteY12" fmla="*/ 12952 h 21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105" h="2189386">
                <a:moveTo>
                  <a:pt x="28117" y="0"/>
                </a:moveTo>
                <a:lnTo>
                  <a:pt x="3821105" y="0"/>
                </a:lnTo>
                <a:lnTo>
                  <a:pt x="3821105" y="2189386"/>
                </a:lnTo>
                <a:lnTo>
                  <a:pt x="3261258" y="2189386"/>
                </a:lnTo>
                <a:lnTo>
                  <a:pt x="3170927" y="2151305"/>
                </a:lnTo>
                <a:cubicBezTo>
                  <a:pt x="2820685" y="2004858"/>
                  <a:pt x="2457941" y="1863174"/>
                  <a:pt x="2185685" y="1832218"/>
                </a:cubicBezTo>
                <a:cubicBezTo>
                  <a:pt x="1641173" y="1770306"/>
                  <a:pt x="1207785" y="2103681"/>
                  <a:pt x="814085" y="2127493"/>
                </a:cubicBezTo>
                <a:cubicBezTo>
                  <a:pt x="568023" y="2142376"/>
                  <a:pt x="289094" y="2166560"/>
                  <a:pt x="85432" y="2127958"/>
                </a:cubicBezTo>
                <a:lnTo>
                  <a:pt x="0" y="2104168"/>
                </a:lnTo>
                <a:lnTo>
                  <a:pt x="0" y="1152352"/>
                </a:lnTo>
                <a:lnTo>
                  <a:pt x="24403" y="1083018"/>
                </a:lnTo>
                <a:cubicBezTo>
                  <a:pt x="61312" y="972885"/>
                  <a:pt x="90582" y="869796"/>
                  <a:pt x="99710" y="784468"/>
                </a:cubicBezTo>
                <a:cubicBezTo>
                  <a:pt x="131658" y="485820"/>
                  <a:pt x="8032" y="221203"/>
                  <a:pt x="25547" y="12952"/>
                </a:cubicBezTo>
                <a:close/>
              </a:path>
            </a:pathLst>
          </a:custGeom>
        </p:spPr>
      </p:pic>
      <p:pic>
        <p:nvPicPr>
          <p:cNvPr id="14" name="Picture 13" descr="Squanch it by Wulfumz on DeviantArt">
            <a:extLst>
              <a:ext uri="{FF2B5EF4-FFF2-40B4-BE49-F238E27FC236}">
                <a16:creationId xmlns:a16="http://schemas.microsoft.com/office/drawing/2014/main" id="{30092F78-D819-8323-97DB-573BE73F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>
            <a:fillRect/>
          </a:stretch>
        </p:blipFill>
        <p:spPr bwMode="auto">
          <a:xfrm>
            <a:off x="6383102" y="3145677"/>
            <a:ext cx="4526793" cy="3080039"/>
          </a:xfrm>
          <a:custGeom>
            <a:avLst/>
            <a:gdLst>
              <a:gd name="connsiteX0" fmla="*/ 0 w 4526793"/>
              <a:gd name="connsiteY0" fmla="*/ 0 h 3080039"/>
              <a:gd name="connsiteX1" fmla="*/ 2272396 w 4526793"/>
              <a:gd name="connsiteY1" fmla="*/ 0 h 3080039"/>
              <a:gd name="connsiteX2" fmla="*/ 2477470 w 4526793"/>
              <a:gd name="connsiteY2" fmla="*/ 27145 h 3080039"/>
              <a:gd name="connsiteX3" fmla="*/ 3082864 w 4526793"/>
              <a:gd name="connsiteY3" fmla="*/ 44961 h 3080039"/>
              <a:gd name="connsiteX4" fmla="*/ 3254713 w 4526793"/>
              <a:gd name="connsiteY4" fmla="*/ 5601 h 3080039"/>
              <a:gd name="connsiteX5" fmla="*/ 3267538 w 4526793"/>
              <a:gd name="connsiteY5" fmla="*/ 0 h 3080039"/>
              <a:gd name="connsiteX6" fmla="*/ 4443999 w 4526793"/>
              <a:gd name="connsiteY6" fmla="*/ 0 h 3080039"/>
              <a:gd name="connsiteX7" fmla="*/ 4510510 w 4526793"/>
              <a:gd name="connsiteY7" fmla="*/ 38421 h 3080039"/>
              <a:gd name="connsiteX8" fmla="*/ 4526793 w 4526793"/>
              <a:gd name="connsiteY8" fmla="*/ 49703 h 3080039"/>
              <a:gd name="connsiteX9" fmla="*/ 4526793 w 4526793"/>
              <a:gd name="connsiteY9" fmla="*/ 746556 h 3080039"/>
              <a:gd name="connsiteX10" fmla="*/ 4461006 w 4526793"/>
              <a:gd name="connsiteY10" fmla="*/ 814253 h 3080039"/>
              <a:gd name="connsiteX11" fmla="*/ 4156448 w 4526793"/>
              <a:gd name="connsiteY11" fmla="*/ 1243408 h 3080039"/>
              <a:gd name="connsiteX12" fmla="*/ 3756398 w 4526793"/>
              <a:gd name="connsiteY12" fmla="*/ 2900758 h 3080039"/>
              <a:gd name="connsiteX13" fmla="*/ 2984873 w 4526793"/>
              <a:gd name="connsiteY13" fmla="*/ 2967433 h 3080039"/>
              <a:gd name="connsiteX14" fmla="*/ 1089398 w 4526793"/>
              <a:gd name="connsiteY14" fmla="*/ 2300683 h 3080039"/>
              <a:gd name="connsiteX15" fmla="*/ 21631 w 4526793"/>
              <a:gd name="connsiteY15" fmla="*/ 2531069 h 3080039"/>
              <a:gd name="connsiteX16" fmla="*/ 0 w 4526793"/>
              <a:gd name="connsiteY16" fmla="*/ 2537077 h 308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26793" h="3080039">
                <a:moveTo>
                  <a:pt x="0" y="0"/>
                </a:moveTo>
                <a:lnTo>
                  <a:pt x="2272396" y="0"/>
                </a:lnTo>
                <a:lnTo>
                  <a:pt x="2477470" y="27145"/>
                </a:lnTo>
                <a:cubicBezTo>
                  <a:pt x="2693288" y="52765"/>
                  <a:pt x="2901068" y="66228"/>
                  <a:pt x="3082864" y="44961"/>
                </a:cubicBezTo>
                <a:cubicBezTo>
                  <a:pt x="3143463" y="37873"/>
                  <a:pt x="3200432" y="24124"/>
                  <a:pt x="3254713" y="5601"/>
                </a:cubicBezTo>
                <a:lnTo>
                  <a:pt x="3267538" y="0"/>
                </a:lnTo>
                <a:lnTo>
                  <a:pt x="4443999" y="0"/>
                </a:lnTo>
                <a:lnTo>
                  <a:pt x="4510510" y="38421"/>
                </a:lnTo>
                <a:lnTo>
                  <a:pt x="4526793" y="49703"/>
                </a:lnTo>
                <a:lnTo>
                  <a:pt x="4526793" y="746556"/>
                </a:lnTo>
                <a:lnTo>
                  <a:pt x="4461006" y="814253"/>
                </a:lnTo>
                <a:cubicBezTo>
                  <a:pt x="4341069" y="939055"/>
                  <a:pt x="4218956" y="1078507"/>
                  <a:pt x="4156448" y="1243408"/>
                </a:cubicBezTo>
                <a:cubicBezTo>
                  <a:pt x="3989761" y="1683145"/>
                  <a:pt x="3951660" y="2613421"/>
                  <a:pt x="3756398" y="2900758"/>
                </a:cubicBezTo>
                <a:cubicBezTo>
                  <a:pt x="3561136" y="3188095"/>
                  <a:pt x="3429373" y="3067446"/>
                  <a:pt x="2984873" y="2967433"/>
                </a:cubicBezTo>
                <a:cubicBezTo>
                  <a:pt x="2540373" y="2867420"/>
                  <a:pt x="1633910" y="2362595"/>
                  <a:pt x="1089398" y="2300683"/>
                </a:cubicBezTo>
                <a:cubicBezTo>
                  <a:pt x="681014" y="2254249"/>
                  <a:pt x="335137" y="2430164"/>
                  <a:pt x="21631" y="2531069"/>
                </a:cubicBezTo>
                <a:lnTo>
                  <a:pt x="0" y="25370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34172A25-CC1E-4915-9B16-D175FAE12101}"/>
              </a:ext>
            </a:extLst>
          </p:cNvPr>
          <p:cNvSpPr txBox="1"/>
          <p:nvPr/>
        </p:nvSpPr>
        <p:spPr>
          <a:xfrm>
            <a:off x="557118" y="2100795"/>
            <a:ext cx="4554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MX" sz="2000" b="0" dirty="0">
                <a:latin typeface="Fira Sans Condensed Medium" panose="020B0603050000020004" pitchFamily="34" charset="0"/>
              </a:rPr>
              <a:t>El proyecto busca crear un juego funcional de combates por turnos con versiones alternativas de personajes y habilidades únicas. A futuro, se incluirán más personajes, modos de juego, multijugador, efectos visuales y sonoros, y seguridad de datos. Aspira a ser un estándar de excelencia en diseño y desarrollo de software.</a:t>
            </a:r>
            <a:endParaRPr lang="en-IN" sz="2000" b="0" dirty="0">
              <a:latin typeface="Fira Sans Condensed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3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F33BA-711A-7CA8-A978-322F17E5E8DE}"/>
              </a:ext>
            </a:extLst>
          </p:cNvPr>
          <p:cNvSpPr txBox="1"/>
          <p:nvPr/>
        </p:nvSpPr>
        <p:spPr>
          <a:xfrm>
            <a:off x="4308979" y="427989"/>
            <a:ext cx="35549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pPr algn="ctr"/>
            <a:r>
              <a:rPr lang="en-IN" sz="6600" dirty="0"/>
              <a:t>Roles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80DE3E-52FA-61A5-D64C-A2BA38EB6DBE}"/>
              </a:ext>
            </a:extLst>
          </p:cNvPr>
          <p:cNvSpPr txBox="1"/>
          <p:nvPr/>
        </p:nvSpPr>
        <p:spPr>
          <a:xfrm>
            <a:off x="946208" y="5122042"/>
            <a:ext cx="2765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Luckiest Guy" panose="02000506000000020004" pitchFamily="2" charset="0"/>
              </a:rPr>
              <a:t>Geraldine García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5C1C1-FDDC-73DE-2F32-D87C07A7B070}"/>
              </a:ext>
            </a:extLst>
          </p:cNvPr>
          <p:cNvSpPr txBox="1"/>
          <p:nvPr/>
        </p:nvSpPr>
        <p:spPr>
          <a:xfrm>
            <a:off x="3966520" y="5135363"/>
            <a:ext cx="243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sz="2000" dirty="0" err="1"/>
              <a:t>Euder</a:t>
            </a:r>
            <a:r>
              <a:rPr lang="en-IN" sz="2000" dirty="0"/>
              <a:t> Pacheco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E1C0C8-137A-3858-D6E7-DF5B224FA602}"/>
              </a:ext>
            </a:extLst>
          </p:cNvPr>
          <p:cNvSpPr txBox="1"/>
          <p:nvPr/>
        </p:nvSpPr>
        <p:spPr>
          <a:xfrm>
            <a:off x="6714394" y="5119293"/>
            <a:ext cx="2247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sz="2000" dirty="0"/>
              <a:t>Michell Pérez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65758-145F-3498-98EF-C39FC20C3AA8}"/>
              </a:ext>
            </a:extLst>
          </p:cNvPr>
          <p:cNvSpPr txBox="1"/>
          <p:nvPr/>
        </p:nvSpPr>
        <p:spPr>
          <a:xfrm>
            <a:off x="1023731" y="5575197"/>
            <a:ext cx="2603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Lógica</a:t>
            </a:r>
            <a:r>
              <a:rPr lang="en-IN" sz="1600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 del </a:t>
            </a:r>
            <a:r>
              <a:rPr lang="en-IN" sz="16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negocio</a:t>
            </a:r>
            <a:endParaRPr lang="en-IN" sz="1600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6733D5-FBB9-634F-D106-D21D47A93A8A}"/>
              </a:ext>
            </a:extLst>
          </p:cNvPr>
          <p:cNvSpPr txBox="1"/>
          <p:nvPr/>
        </p:nvSpPr>
        <p:spPr>
          <a:xfrm>
            <a:off x="3344538" y="5537459"/>
            <a:ext cx="3554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600" dirty="0" err="1">
                <a:latin typeface="Fira Sans Condensed Medium" panose="020B0603050000020004" pitchFamily="34" charset="0"/>
              </a:rPr>
              <a:t>Persistencia</a:t>
            </a:r>
            <a:endParaRPr lang="en-IN" sz="1600" dirty="0">
              <a:latin typeface="Fira Sans Condensed Medium" panose="020B06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41DC49-5E48-6829-0DEC-90C8A43123C1}"/>
              </a:ext>
            </a:extLst>
          </p:cNvPr>
          <p:cNvSpPr txBox="1"/>
          <p:nvPr/>
        </p:nvSpPr>
        <p:spPr>
          <a:xfrm>
            <a:off x="6890096" y="5491748"/>
            <a:ext cx="1839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Acceso</a:t>
            </a:r>
            <a:r>
              <a:rPr lang="en-IN" sz="1600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 a </a:t>
            </a:r>
            <a:r>
              <a:rPr lang="en-IN" sz="16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datos</a:t>
            </a:r>
            <a:endParaRPr lang="en-IN" sz="1600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724E7B-07DD-77B0-2A7A-D66ABFBA2B66}"/>
              </a:ext>
            </a:extLst>
          </p:cNvPr>
          <p:cNvSpPr/>
          <p:nvPr/>
        </p:nvSpPr>
        <p:spPr>
          <a:xfrm rot="9856452">
            <a:off x="1485587" y="-1472727"/>
            <a:ext cx="2832558" cy="2013440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54593 w 2705232"/>
              <a:gd name="connsiteY0" fmla="*/ 158454 h 2058129"/>
              <a:gd name="connsiteX1" fmla="*/ 264641 w 2705232"/>
              <a:gd name="connsiteY1" fmla="*/ 1605417 h 2058129"/>
              <a:gd name="connsiteX2" fmla="*/ 2143683 w 2705232"/>
              <a:gd name="connsiteY2" fmla="*/ 1896819 h 2058129"/>
              <a:gd name="connsiteX3" fmla="*/ 2535568 w 2705232"/>
              <a:gd name="connsiteY3" fmla="*/ 1916915 h 2058129"/>
              <a:gd name="connsiteX4" fmla="*/ 2515472 w 2705232"/>
              <a:gd name="connsiteY4" fmla="*/ 138357 h 2058129"/>
              <a:gd name="connsiteX5" fmla="*/ 254593 w 2705232"/>
              <a:gd name="connsiteY5" fmla="*/ 158454 h 2058129"/>
              <a:gd name="connsiteX0" fmla="*/ 278241 w 2832558"/>
              <a:gd name="connsiteY0" fmla="*/ 158454 h 2013440"/>
              <a:gd name="connsiteX1" fmla="*/ 288289 w 2832558"/>
              <a:gd name="connsiteY1" fmla="*/ 1605417 h 2013440"/>
              <a:gd name="connsiteX2" fmla="*/ 2559216 w 2832558"/>
              <a:gd name="connsiteY2" fmla="*/ 1916915 h 2013440"/>
              <a:gd name="connsiteX3" fmla="*/ 2539120 w 2832558"/>
              <a:gd name="connsiteY3" fmla="*/ 138357 h 2013440"/>
              <a:gd name="connsiteX4" fmla="*/ 278241 w 2832558"/>
              <a:gd name="connsiteY4" fmla="*/ 158454 h 20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2558" h="2013440">
                <a:moveTo>
                  <a:pt x="278241" y="158454"/>
                </a:moveTo>
                <a:cubicBezTo>
                  <a:pt x="-96897" y="402964"/>
                  <a:pt x="-91873" y="1312340"/>
                  <a:pt x="288289" y="1605417"/>
                </a:cubicBezTo>
                <a:cubicBezTo>
                  <a:pt x="668451" y="1898494"/>
                  <a:pt x="2184078" y="2161425"/>
                  <a:pt x="2559216" y="1916915"/>
                </a:cubicBezTo>
                <a:cubicBezTo>
                  <a:pt x="2934354" y="1672405"/>
                  <a:pt x="2919282" y="431434"/>
                  <a:pt x="2539120" y="138357"/>
                </a:cubicBezTo>
                <a:cubicBezTo>
                  <a:pt x="2158958" y="-154720"/>
                  <a:pt x="933059" y="99839"/>
                  <a:pt x="278241" y="15845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2814EE-7DA7-05C6-9BEF-6FCEAC01DF0A}"/>
              </a:ext>
            </a:extLst>
          </p:cNvPr>
          <p:cNvSpPr/>
          <p:nvPr/>
        </p:nvSpPr>
        <p:spPr>
          <a:xfrm rot="19985281">
            <a:off x="-26048" y="5894549"/>
            <a:ext cx="1535097" cy="210320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315579 w 1535097"/>
              <a:gd name="connsiteY0" fmla="*/ 2095221 h 2103205"/>
              <a:gd name="connsiteX1" fmla="*/ 2843 w 1535097"/>
              <a:gd name="connsiteY1" fmla="*/ 825655 h 2103205"/>
              <a:gd name="connsiteX2" fmla="*/ 431694 w 1535097"/>
              <a:gd name="connsiteY2" fmla="*/ 179335 h 2103205"/>
              <a:gd name="connsiteX3" fmla="*/ 1534779 w 1535097"/>
              <a:gd name="connsiteY3" fmla="*/ 164821 h 2103205"/>
              <a:gd name="connsiteX4" fmla="*/ 315579 w 1535097"/>
              <a:gd name="connsiteY4" fmla="*/ 2095221 h 210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097" h="2103205">
                <a:moveTo>
                  <a:pt x="315579" y="2095221"/>
                </a:moveTo>
                <a:cubicBezTo>
                  <a:pt x="60256" y="2205360"/>
                  <a:pt x="-16509" y="1144969"/>
                  <a:pt x="2843" y="825655"/>
                </a:cubicBezTo>
                <a:cubicBezTo>
                  <a:pt x="22196" y="506341"/>
                  <a:pt x="176371" y="289474"/>
                  <a:pt x="431694" y="179335"/>
                </a:cubicBezTo>
                <a:cubicBezTo>
                  <a:pt x="687017" y="69196"/>
                  <a:pt x="1554132" y="-154493"/>
                  <a:pt x="1534779" y="164821"/>
                </a:cubicBezTo>
                <a:cubicBezTo>
                  <a:pt x="1515427" y="484135"/>
                  <a:pt x="570902" y="1985082"/>
                  <a:pt x="315579" y="209522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14D4153-E66C-A386-5509-F55C36252982}"/>
              </a:ext>
            </a:extLst>
          </p:cNvPr>
          <p:cNvSpPr/>
          <p:nvPr/>
        </p:nvSpPr>
        <p:spPr>
          <a:xfrm rot="15127918">
            <a:off x="10989326" y="5753971"/>
            <a:ext cx="1440607" cy="1950632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9184 w 2479823"/>
              <a:gd name="connsiteY0" fmla="*/ 158454 h 2058129"/>
              <a:gd name="connsiteX1" fmla="*/ 1064164 w 2479823"/>
              <a:gd name="connsiteY1" fmla="*/ 1494885 h 2058129"/>
              <a:gd name="connsiteX2" fmla="*/ 1918274 w 2479823"/>
              <a:gd name="connsiteY2" fmla="*/ 1896819 h 2058129"/>
              <a:gd name="connsiteX3" fmla="*/ 2310159 w 2479823"/>
              <a:gd name="connsiteY3" fmla="*/ 1916915 h 2058129"/>
              <a:gd name="connsiteX4" fmla="*/ 2290063 w 2479823"/>
              <a:gd name="connsiteY4" fmla="*/ 138357 h 2058129"/>
              <a:gd name="connsiteX5" fmla="*/ 29184 w 2479823"/>
              <a:gd name="connsiteY5" fmla="*/ 158454 h 2058129"/>
              <a:gd name="connsiteX0" fmla="*/ 30974 w 2523943"/>
              <a:gd name="connsiteY0" fmla="*/ 158454 h 1988604"/>
              <a:gd name="connsiteX1" fmla="*/ 1065954 w 2523943"/>
              <a:gd name="connsiteY1" fmla="*/ 1494885 h 1988604"/>
              <a:gd name="connsiteX2" fmla="*/ 2311949 w 2523943"/>
              <a:gd name="connsiteY2" fmla="*/ 1916915 h 1988604"/>
              <a:gd name="connsiteX3" fmla="*/ 2291853 w 2523943"/>
              <a:gd name="connsiteY3" fmla="*/ 138357 h 1988604"/>
              <a:gd name="connsiteX4" fmla="*/ 30974 w 2523943"/>
              <a:gd name="connsiteY4" fmla="*/ 158454 h 1988604"/>
              <a:gd name="connsiteX0" fmla="*/ 1225908 w 1390757"/>
              <a:gd name="connsiteY0" fmla="*/ 3144 h 1853777"/>
              <a:gd name="connsiteX1" fmla="*/ 9 w 1390757"/>
              <a:gd name="connsiteY1" fmla="*/ 1359672 h 1853777"/>
              <a:gd name="connsiteX2" fmla="*/ 1246004 w 1390757"/>
              <a:gd name="connsiteY2" fmla="*/ 1781702 h 1853777"/>
              <a:gd name="connsiteX3" fmla="*/ 1225908 w 1390757"/>
              <a:gd name="connsiteY3" fmla="*/ 3144 h 1853777"/>
              <a:gd name="connsiteX0" fmla="*/ 1275758 w 1440607"/>
              <a:gd name="connsiteY0" fmla="*/ 102933 h 1950632"/>
              <a:gd name="connsiteX1" fmla="*/ 346815 w 1440607"/>
              <a:gd name="connsiteY1" fmla="*/ 260251 h 1950632"/>
              <a:gd name="connsiteX2" fmla="*/ 49859 w 1440607"/>
              <a:gd name="connsiteY2" fmla="*/ 1459461 h 1950632"/>
              <a:gd name="connsiteX3" fmla="*/ 1295854 w 1440607"/>
              <a:gd name="connsiteY3" fmla="*/ 1881491 h 1950632"/>
              <a:gd name="connsiteX4" fmla="*/ 1275758 w 1440607"/>
              <a:gd name="connsiteY4" fmla="*/ 102933 h 195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607" h="1950632">
                <a:moveTo>
                  <a:pt x="1275758" y="102933"/>
                </a:moveTo>
                <a:cubicBezTo>
                  <a:pt x="1154135" y="-107200"/>
                  <a:pt x="551131" y="34163"/>
                  <a:pt x="346815" y="260251"/>
                </a:cubicBezTo>
                <a:cubicBezTo>
                  <a:pt x="142499" y="486339"/>
                  <a:pt x="-108314" y="1189254"/>
                  <a:pt x="49859" y="1459461"/>
                </a:cubicBezTo>
                <a:cubicBezTo>
                  <a:pt x="208032" y="1729668"/>
                  <a:pt x="1091538" y="2107579"/>
                  <a:pt x="1295854" y="1881491"/>
                </a:cubicBezTo>
                <a:cubicBezTo>
                  <a:pt x="1500170" y="1655403"/>
                  <a:pt x="1483424" y="173271"/>
                  <a:pt x="1275758" y="102933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76FB4480-49B8-4196-A01A-68BE9EA667CB}"/>
              </a:ext>
            </a:extLst>
          </p:cNvPr>
          <p:cNvSpPr txBox="1"/>
          <p:nvPr/>
        </p:nvSpPr>
        <p:spPr>
          <a:xfrm>
            <a:off x="9066452" y="5098137"/>
            <a:ext cx="2247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sz="2000" dirty="0"/>
              <a:t>José García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A80FA453-C3FF-4C3E-AB73-BCB4155C8ADF}"/>
              </a:ext>
            </a:extLst>
          </p:cNvPr>
          <p:cNvSpPr txBox="1"/>
          <p:nvPr/>
        </p:nvSpPr>
        <p:spPr>
          <a:xfrm>
            <a:off x="9137163" y="5452084"/>
            <a:ext cx="1839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Interfaz</a:t>
            </a:r>
            <a:r>
              <a:rPr lang="en-IN" sz="1600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gráfica</a:t>
            </a:r>
            <a:endParaRPr lang="en-IN" sz="1600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708B5DD-6FD5-42D7-B89F-DA24C64487AD}"/>
              </a:ext>
            </a:extLst>
          </p:cNvPr>
          <p:cNvSpPr/>
          <p:nvPr/>
        </p:nvSpPr>
        <p:spPr>
          <a:xfrm>
            <a:off x="1224597" y="2468387"/>
            <a:ext cx="2119941" cy="2088232"/>
          </a:xfrm>
          <a:prstGeom prst="ellipse">
            <a:avLst/>
          </a:prstGeom>
          <a:solidFill>
            <a:srgbClr val="F8F277"/>
          </a:solidFill>
          <a:ln>
            <a:solidFill>
              <a:srgbClr val="F8F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394E1DF-AB33-416C-8FF7-F20ED6534ED0}"/>
              </a:ext>
            </a:extLst>
          </p:cNvPr>
          <p:cNvSpPr/>
          <p:nvPr/>
        </p:nvSpPr>
        <p:spPr>
          <a:xfrm>
            <a:off x="3966520" y="2469064"/>
            <a:ext cx="2119941" cy="2088232"/>
          </a:xfrm>
          <a:prstGeom prst="ellipse">
            <a:avLst/>
          </a:prstGeom>
          <a:solidFill>
            <a:srgbClr val="F8F277"/>
          </a:solidFill>
          <a:ln>
            <a:solidFill>
              <a:srgbClr val="F8F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FDF4B14-B797-4EA8-804E-B1A7C2111376}"/>
              </a:ext>
            </a:extLst>
          </p:cNvPr>
          <p:cNvSpPr/>
          <p:nvPr/>
        </p:nvSpPr>
        <p:spPr>
          <a:xfrm>
            <a:off x="6708443" y="2468387"/>
            <a:ext cx="2119941" cy="2088232"/>
          </a:xfrm>
          <a:prstGeom prst="ellipse">
            <a:avLst/>
          </a:prstGeom>
          <a:solidFill>
            <a:srgbClr val="F8F277"/>
          </a:solidFill>
          <a:ln>
            <a:solidFill>
              <a:srgbClr val="F8F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26CAE76-D92E-415A-9FF8-23ED1A3C3556}"/>
              </a:ext>
            </a:extLst>
          </p:cNvPr>
          <p:cNvSpPr/>
          <p:nvPr/>
        </p:nvSpPr>
        <p:spPr>
          <a:xfrm>
            <a:off x="9108458" y="2468387"/>
            <a:ext cx="2119941" cy="2088232"/>
          </a:xfrm>
          <a:prstGeom prst="ellipse">
            <a:avLst/>
          </a:prstGeom>
          <a:solidFill>
            <a:srgbClr val="F8F277"/>
          </a:solidFill>
          <a:ln>
            <a:solidFill>
              <a:srgbClr val="F8F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E54E43-BA9D-4DC4-9300-4A592657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908543"/>
            <a:ext cx="1190103" cy="11901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56C701-358C-447F-80B7-CCFD7FF5E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904750"/>
            <a:ext cx="1242608" cy="12426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DD9B22-076C-4EFE-A624-3A5B98713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961072"/>
            <a:ext cx="1142284" cy="11422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1C60F8-8B6E-418E-8F8B-67E419E86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961072"/>
            <a:ext cx="1114861" cy="11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B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A360B-5DD0-3097-14FE-68A81DFA039E}"/>
              </a:ext>
            </a:extLst>
          </p:cNvPr>
          <p:cNvSpPr txBox="1"/>
          <p:nvPr/>
        </p:nvSpPr>
        <p:spPr>
          <a:xfrm>
            <a:off x="2522695" y="2033486"/>
            <a:ext cx="8006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pPr algn="ctr"/>
            <a:r>
              <a:rPr lang="en-IN" sz="8000" dirty="0" err="1"/>
              <a:t>Módulos</a:t>
            </a:r>
            <a:r>
              <a:rPr lang="en-IN" sz="8000" dirty="0"/>
              <a:t> </a:t>
            </a:r>
            <a:r>
              <a:rPr lang="en-IN" sz="8000" dirty="0" err="1"/>
              <a:t>Desarrollados</a:t>
            </a:r>
            <a:endParaRPr lang="en-IN" sz="8000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647222-A2F4-D65C-2A40-CFEFEF2B4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t="27300" r="48025" b="19151"/>
          <a:stretch/>
        </p:blipFill>
        <p:spPr>
          <a:xfrm>
            <a:off x="-214510" y="2925018"/>
            <a:ext cx="3425749" cy="4261297"/>
          </a:xfrm>
          <a:prstGeom prst="rect">
            <a:avLst/>
          </a:prstGeom>
          <a:effectLst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A60926-F3CD-649E-D9F7-DC012820BC48}"/>
              </a:ext>
            </a:extLst>
          </p:cNvPr>
          <p:cNvSpPr/>
          <p:nvPr/>
        </p:nvSpPr>
        <p:spPr>
          <a:xfrm rot="4580164">
            <a:off x="-1533340" y="99704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E9FF94-FD94-DECB-7ABA-A716DF973F56}"/>
              </a:ext>
            </a:extLst>
          </p:cNvPr>
          <p:cNvSpPr/>
          <p:nvPr/>
        </p:nvSpPr>
        <p:spPr>
          <a:xfrm rot="7825905">
            <a:off x="9946044" y="5608742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 descr="A purple and white ball with white flowers&#10;&#10;Description automatically generated">
            <a:extLst>
              <a:ext uri="{FF2B5EF4-FFF2-40B4-BE49-F238E27FC236}">
                <a16:creationId xmlns:a16="http://schemas.microsoft.com/office/drawing/2014/main" id="{F9EC8EA7-D707-89A3-0126-CCB0043C9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8" r="27180"/>
          <a:stretch/>
        </p:blipFill>
        <p:spPr>
          <a:xfrm rot="3858224">
            <a:off x="5297053" y="5145004"/>
            <a:ext cx="3209748" cy="397482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330BBBA-B110-6A0A-1EC4-4CE5FCD9E80F}"/>
              </a:ext>
            </a:extLst>
          </p:cNvPr>
          <p:cNvSpPr/>
          <p:nvPr/>
        </p:nvSpPr>
        <p:spPr>
          <a:xfrm>
            <a:off x="11528440" y="1229820"/>
            <a:ext cx="786619" cy="560691"/>
          </a:xfrm>
          <a:custGeom>
            <a:avLst/>
            <a:gdLst>
              <a:gd name="connsiteX0" fmla="*/ 67584 w 670124"/>
              <a:gd name="connsiteY0" fmla="*/ 205999 h 526660"/>
              <a:gd name="connsiteX1" fmla="*/ 596222 w 670124"/>
              <a:gd name="connsiteY1" fmla="*/ 15499 h 526660"/>
              <a:gd name="connsiteX2" fmla="*/ 662897 w 670124"/>
              <a:gd name="connsiteY2" fmla="*/ 63124 h 526660"/>
              <a:gd name="connsiteX3" fmla="*/ 658134 w 670124"/>
              <a:gd name="connsiteY3" fmla="*/ 472699 h 526660"/>
              <a:gd name="connsiteX4" fmla="*/ 572409 w 670124"/>
              <a:gd name="connsiteY4" fmla="*/ 510799 h 526660"/>
              <a:gd name="connsiteX5" fmla="*/ 62822 w 670124"/>
              <a:gd name="connsiteY5" fmla="*/ 367924 h 526660"/>
              <a:gd name="connsiteX6" fmla="*/ 67584 w 670124"/>
              <a:gd name="connsiteY6" fmla="*/ 205999 h 52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124" h="526660">
                <a:moveTo>
                  <a:pt x="67584" y="205999"/>
                </a:moveTo>
                <a:cubicBezTo>
                  <a:pt x="156484" y="147262"/>
                  <a:pt x="497003" y="39311"/>
                  <a:pt x="596222" y="15499"/>
                </a:cubicBezTo>
                <a:cubicBezTo>
                  <a:pt x="695441" y="-8313"/>
                  <a:pt x="652578" y="-13076"/>
                  <a:pt x="662897" y="63124"/>
                </a:cubicBezTo>
                <a:cubicBezTo>
                  <a:pt x="673216" y="139324"/>
                  <a:pt x="673215" y="398087"/>
                  <a:pt x="658134" y="472699"/>
                </a:cubicBezTo>
                <a:cubicBezTo>
                  <a:pt x="643053" y="547311"/>
                  <a:pt x="671628" y="528261"/>
                  <a:pt x="572409" y="510799"/>
                </a:cubicBezTo>
                <a:cubicBezTo>
                  <a:pt x="473190" y="493337"/>
                  <a:pt x="147753" y="412374"/>
                  <a:pt x="62822" y="367924"/>
                </a:cubicBezTo>
                <a:cubicBezTo>
                  <a:pt x="-22109" y="323474"/>
                  <a:pt x="-21316" y="264736"/>
                  <a:pt x="67584" y="205999"/>
                </a:cubicBezTo>
                <a:close/>
              </a:path>
            </a:pathLst>
          </a:custGeom>
          <a:solidFill>
            <a:srgbClr val="EEE7B0">
              <a:alpha val="18000"/>
            </a:srgbClr>
          </a:solidFill>
          <a:ln>
            <a:noFill/>
          </a:ln>
          <a:effectLst>
            <a:glow rad="139700">
              <a:srgbClr val="EEE7B0">
                <a:alpha val="28000"/>
              </a:srgbClr>
            </a:glo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C6D64F-51EB-4F7C-E723-91260B7A8AA7}"/>
              </a:ext>
            </a:extLst>
          </p:cNvPr>
          <p:cNvSpPr/>
          <p:nvPr/>
        </p:nvSpPr>
        <p:spPr>
          <a:xfrm rot="20668709">
            <a:off x="11664850" y="676370"/>
            <a:ext cx="670124" cy="526660"/>
          </a:xfrm>
          <a:custGeom>
            <a:avLst/>
            <a:gdLst>
              <a:gd name="connsiteX0" fmla="*/ 67584 w 670124"/>
              <a:gd name="connsiteY0" fmla="*/ 205999 h 526660"/>
              <a:gd name="connsiteX1" fmla="*/ 596222 w 670124"/>
              <a:gd name="connsiteY1" fmla="*/ 15499 h 526660"/>
              <a:gd name="connsiteX2" fmla="*/ 662897 w 670124"/>
              <a:gd name="connsiteY2" fmla="*/ 63124 h 526660"/>
              <a:gd name="connsiteX3" fmla="*/ 658134 w 670124"/>
              <a:gd name="connsiteY3" fmla="*/ 472699 h 526660"/>
              <a:gd name="connsiteX4" fmla="*/ 572409 w 670124"/>
              <a:gd name="connsiteY4" fmla="*/ 510799 h 526660"/>
              <a:gd name="connsiteX5" fmla="*/ 62822 w 670124"/>
              <a:gd name="connsiteY5" fmla="*/ 367924 h 526660"/>
              <a:gd name="connsiteX6" fmla="*/ 67584 w 670124"/>
              <a:gd name="connsiteY6" fmla="*/ 205999 h 52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124" h="526660">
                <a:moveTo>
                  <a:pt x="67584" y="205999"/>
                </a:moveTo>
                <a:cubicBezTo>
                  <a:pt x="156484" y="147262"/>
                  <a:pt x="497003" y="39311"/>
                  <a:pt x="596222" y="15499"/>
                </a:cubicBezTo>
                <a:cubicBezTo>
                  <a:pt x="695441" y="-8313"/>
                  <a:pt x="652578" y="-13076"/>
                  <a:pt x="662897" y="63124"/>
                </a:cubicBezTo>
                <a:cubicBezTo>
                  <a:pt x="673216" y="139324"/>
                  <a:pt x="673215" y="398087"/>
                  <a:pt x="658134" y="472699"/>
                </a:cubicBezTo>
                <a:cubicBezTo>
                  <a:pt x="643053" y="547311"/>
                  <a:pt x="671628" y="528261"/>
                  <a:pt x="572409" y="510799"/>
                </a:cubicBezTo>
                <a:cubicBezTo>
                  <a:pt x="473190" y="493337"/>
                  <a:pt x="147753" y="412374"/>
                  <a:pt x="62822" y="367924"/>
                </a:cubicBezTo>
                <a:cubicBezTo>
                  <a:pt x="-22109" y="323474"/>
                  <a:pt x="-21316" y="264736"/>
                  <a:pt x="67584" y="205999"/>
                </a:cubicBezTo>
                <a:close/>
              </a:path>
            </a:pathLst>
          </a:custGeom>
          <a:solidFill>
            <a:srgbClr val="EEE7B0">
              <a:alpha val="18000"/>
            </a:srgbClr>
          </a:solidFill>
          <a:ln>
            <a:noFill/>
          </a:ln>
          <a:effectLst>
            <a:glow rad="139700">
              <a:srgbClr val="EEE7B0">
                <a:alpha val="28000"/>
              </a:srgbClr>
            </a:glo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Cartoon characters in a space ship&#10;&#10;Description automatically generated">
            <a:extLst>
              <a:ext uri="{FF2B5EF4-FFF2-40B4-BE49-F238E27FC236}">
                <a16:creationId xmlns:a16="http://schemas.microsoft.com/office/drawing/2014/main" id="{E4D0C848-1985-A6F5-ED69-B459A843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4164" r="13242" b="4457"/>
          <a:stretch/>
        </p:blipFill>
        <p:spPr>
          <a:xfrm rot="20421679">
            <a:off x="9004922" y="494104"/>
            <a:ext cx="2872331" cy="184547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33784CD-F3E1-EAE0-6A03-02115F80FC9D}"/>
              </a:ext>
            </a:extLst>
          </p:cNvPr>
          <p:cNvSpPr/>
          <p:nvPr/>
        </p:nvSpPr>
        <p:spPr>
          <a:xfrm rot="21132543">
            <a:off x="9981090" y="911056"/>
            <a:ext cx="96446" cy="232480"/>
          </a:xfrm>
          <a:prstGeom prst="ellipse">
            <a:avLst/>
          </a:prstGeom>
          <a:solidFill>
            <a:srgbClr val="9DD4D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37EA5-B1EF-40AC-3919-4BCC481B42E4}"/>
              </a:ext>
            </a:extLst>
          </p:cNvPr>
          <p:cNvSpPr/>
          <p:nvPr/>
        </p:nvSpPr>
        <p:spPr>
          <a:xfrm rot="18653636">
            <a:off x="10776910" y="691012"/>
            <a:ext cx="50627" cy="339151"/>
          </a:xfrm>
          <a:prstGeom prst="ellipse">
            <a:avLst/>
          </a:prstGeom>
          <a:solidFill>
            <a:srgbClr val="92C6BE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96EEC9-6A05-C4E9-15CC-EF903BBB78AD}"/>
              </a:ext>
            </a:extLst>
          </p:cNvPr>
          <p:cNvSpPr txBox="1"/>
          <p:nvPr/>
        </p:nvSpPr>
        <p:spPr>
          <a:xfrm>
            <a:off x="2355732" y="494527"/>
            <a:ext cx="9140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s-CO" sz="4000" b="1" dirty="0"/>
              <a:t>1. Módulo de la Lógica del Negocio</a:t>
            </a:r>
            <a:endParaRPr lang="en-IN" sz="40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4A9055-F864-0565-5580-03BC76C362F5}"/>
              </a:ext>
            </a:extLst>
          </p:cNvPr>
          <p:cNvSpPr/>
          <p:nvPr/>
        </p:nvSpPr>
        <p:spPr>
          <a:xfrm>
            <a:off x="-650445" y="-960632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AB5B801-4DAC-7737-AFF7-3BBD80439409}"/>
              </a:ext>
            </a:extLst>
          </p:cNvPr>
          <p:cNvSpPr/>
          <p:nvPr/>
        </p:nvSpPr>
        <p:spPr>
          <a:xfrm>
            <a:off x="11640616" y="-604851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132F30-90AE-222E-B23E-83ADD1D2ADA6}"/>
              </a:ext>
            </a:extLst>
          </p:cNvPr>
          <p:cNvSpPr/>
          <p:nvPr/>
        </p:nvSpPr>
        <p:spPr>
          <a:xfrm rot="2445133">
            <a:off x="-650445" y="6170147"/>
            <a:ext cx="2583173" cy="2163045"/>
          </a:xfrm>
          <a:custGeom>
            <a:avLst/>
            <a:gdLst>
              <a:gd name="connsiteX0" fmla="*/ 185988 w 2583173"/>
              <a:gd name="connsiteY0" fmla="*/ 2034689 h 2163045"/>
              <a:gd name="connsiteX1" fmla="*/ 1579359 w 2583173"/>
              <a:gd name="connsiteY1" fmla="*/ 1933089 h 2163045"/>
              <a:gd name="connsiteX2" fmla="*/ 2043816 w 2583173"/>
              <a:gd name="connsiteY2" fmla="*/ 1468632 h 2163045"/>
              <a:gd name="connsiteX3" fmla="*/ 2551816 w 2583173"/>
              <a:gd name="connsiteY3" fmla="*/ 1163832 h 2163045"/>
              <a:gd name="connsiteX4" fmla="*/ 2276045 w 2583173"/>
              <a:gd name="connsiteY4" fmla="*/ 263946 h 2163045"/>
              <a:gd name="connsiteX5" fmla="*/ 244045 w 2583173"/>
              <a:gd name="connsiteY5" fmla="*/ 133318 h 2163045"/>
              <a:gd name="connsiteX6" fmla="*/ 185988 w 2583173"/>
              <a:gd name="connsiteY6" fmla="*/ 2034689 h 21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173" h="2163045">
                <a:moveTo>
                  <a:pt x="185988" y="2034689"/>
                </a:moveTo>
                <a:cubicBezTo>
                  <a:pt x="408540" y="2334651"/>
                  <a:pt x="1269721" y="2027432"/>
                  <a:pt x="1579359" y="1933089"/>
                </a:cubicBezTo>
                <a:cubicBezTo>
                  <a:pt x="1888997" y="1838746"/>
                  <a:pt x="1881740" y="1596842"/>
                  <a:pt x="2043816" y="1468632"/>
                </a:cubicBezTo>
                <a:cubicBezTo>
                  <a:pt x="2205892" y="1340422"/>
                  <a:pt x="2513111" y="1364613"/>
                  <a:pt x="2551816" y="1163832"/>
                </a:cubicBezTo>
                <a:cubicBezTo>
                  <a:pt x="2590521" y="963051"/>
                  <a:pt x="2660674" y="435698"/>
                  <a:pt x="2276045" y="263946"/>
                </a:cubicBezTo>
                <a:cubicBezTo>
                  <a:pt x="1891417" y="92194"/>
                  <a:pt x="594807" y="-156968"/>
                  <a:pt x="244045" y="133318"/>
                </a:cubicBezTo>
                <a:cubicBezTo>
                  <a:pt x="-106717" y="423604"/>
                  <a:pt x="-36564" y="1734727"/>
                  <a:pt x="185988" y="203468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87E0DD5-A106-436B-9AA7-13F3FEBEC2BA}"/>
              </a:ext>
            </a:extLst>
          </p:cNvPr>
          <p:cNvSpPr txBox="1"/>
          <p:nvPr/>
        </p:nvSpPr>
        <p:spPr>
          <a:xfrm>
            <a:off x="1271464" y="1844824"/>
            <a:ext cx="99371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MX" sz="2000" b="0" dirty="0">
                <a:latin typeface="Fira Sans Condensed Medium" panose="020B0603050000020004" pitchFamily="34" charset="0"/>
              </a:rPr>
              <a:t>Este módulo define las reglas del juego, controla las interacciones entre personajes y gestiona el flujo de la partida. Incluye:</a:t>
            </a:r>
          </a:p>
          <a:p>
            <a:endParaRPr lang="es-MX" sz="20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2000" b="0" dirty="0">
                <a:latin typeface="Fira Sans Condensed Medium" panose="020B0603050000020004" pitchFamily="34" charset="0"/>
              </a:rPr>
              <a:t>Clase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Character</a:t>
            </a:r>
            <a:r>
              <a:rPr lang="es-MX" sz="2000" b="0" dirty="0">
                <a:latin typeface="Fira Sans Condensed Medium" panose="020B0603050000020004" pitchFamily="34" charset="0"/>
              </a:rPr>
              <a:t>: Base abstracta con atributos comunes y métodos como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attack</a:t>
            </a:r>
            <a:r>
              <a:rPr lang="es-MX" sz="2000" b="0" dirty="0">
                <a:latin typeface="Fira Sans Condensed Medium" panose="020B0603050000020004" pitchFamily="34" charset="0"/>
              </a:rPr>
              <a:t>,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defend</a:t>
            </a:r>
            <a:r>
              <a:rPr lang="es-MX" sz="2000" b="0" dirty="0">
                <a:latin typeface="Fira Sans Condensed Medium" panose="020B0603050000020004" pitchFamily="34" charset="0"/>
              </a:rPr>
              <a:t>,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heal</a:t>
            </a:r>
            <a:r>
              <a:rPr lang="es-MX" sz="2000" b="0" dirty="0">
                <a:latin typeface="Fira Sans Condensed Medium" panose="020B0603050000020004" pitchFamily="34" charset="0"/>
              </a:rPr>
              <a:t> y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useSpecialAbility</a:t>
            </a:r>
            <a:r>
              <a:rPr lang="es-MX" sz="2000" b="0" dirty="0">
                <a:latin typeface="Fira Sans Condensed Medium" panose="020B0603050000020004" pitchFamily="34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MX" sz="20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2000" b="0" dirty="0">
                <a:latin typeface="Fira Sans Condensed Medium" panose="020B0603050000020004" pitchFamily="34" charset="0"/>
              </a:rPr>
              <a:t>Subclases Rick y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Morty</a:t>
            </a:r>
            <a:r>
              <a:rPr lang="es-MX" sz="2000" b="0" dirty="0">
                <a:latin typeface="Fira Sans Condensed Medium" panose="020B0603050000020004" pitchFamily="34" charset="0"/>
              </a:rPr>
              <a:t>: Heredan de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Character</a:t>
            </a:r>
            <a:r>
              <a:rPr lang="es-MX" sz="2000" b="0" dirty="0">
                <a:latin typeface="Fira Sans Condensed Medium" panose="020B0603050000020004" pitchFamily="34" charset="0"/>
              </a:rPr>
              <a:t> y sobrescriben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useSpecialAbility</a:t>
            </a:r>
            <a:r>
              <a:rPr lang="es-MX" sz="2000" b="0" dirty="0">
                <a:latin typeface="Fira Sans Condensed Medium" panose="020B0603050000020004" pitchFamily="34" charset="0"/>
              </a:rPr>
              <a:t> con habilidades únicas.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MX" sz="20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2000" b="0" dirty="0">
                <a:latin typeface="Fira Sans Condensed Medium" panose="020B0603050000020004" pitchFamily="34" charset="0"/>
              </a:rPr>
              <a:t>Clase </a:t>
            </a:r>
            <a:r>
              <a:rPr lang="es-MX" sz="2000" b="0" dirty="0" err="1">
                <a:latin typeface="Fira Sans Condensed Medium" panose="020B0603050000020004" pitchFamily="34" charset="0"/>
              </a:rPr>
              <a:t>Game</a:t>
            </a:r>
            <a:r>
              <a:rPr lang="es-MX" sz="2000" b="0" dirty="0">
                <a:latin typeface="Fira Sans Condensed Medium" panose="020B0603050000020004" pitchFamily="34" charset="0"/>
              </a:rPr>
              <a:t>: Gestiona la lógica del juego, los turnos, las acciones de los jugadores y las condiciones de victoria, asegurando un diseño modular y robusto.</a:t>
            </a:r>
            <a:endParaRPr lang="en-IN" sz="2000" b="0" dirty="0">
              <a:latin typeface="Fira Sans Condensed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1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723167" y="2293639"/>
            <a:ext cx="7302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MX" b="0" dirty="0">
                <a:latin typeface="Fira Sans Condensed Medium" panose="020B0603050000020004" pitchFamily="34" charset="0"/>
              </a:rPr>
              <a:t>Se utiliza un archivo JSON como base de datos para el videojuego, con dos categorías: </a:t>
            </a:r>
            <a:r>
              <a:rPr lang="es-MX" b="0" dirty="0" err="1">
                <a:latin typeface="Fira Sans Condensed Medium" panose="020B0603050000020004" pitchFamily="34" charset="0"/>
              </a:rPr>
              <a:t>Ricks</a:t>
            </a:r>
            <a:r>
              <a:rPr lang="es-MX" b="0" dirty="0">
                <a:latin typeface="Fira Sans Condensed Medium" panose="020B0603050000020004" pitchFamily="34" charset="0"/>
              </a:rPr>
              <a:t> y </a:t>
            </a:r>
            <a:r>
              <a:rPr lang="es-MX" b="0" dirty="0" err="1">
                <a:latin typeface="Fira Sans Condensed Medium" panose="020B0603050000020004" pitchFamily="34" charset="0"/>
              </a:rPr>
              <a:t>Mortys</a:t>
            </a:r>
            <a:r>
              <a:rPr lang="es-MX" b="0" dirty="0">
                <a:latin typeface="Fira Sans Condensed Medium" panose="020B0603050000020004" pitchFamily="34" charset="0"/>
              </a:rPr>
              <a:t>. Cada personaje tiene atributos como nombre, salud y poder. El archivo se usa para cargar los personajes, mostrar opciones de selección, definir estadísticas de combate y mantener una estructura organizada y fácil de actualizar.</a:t>
            </a:r>
            <a:endParaRPr lang="en-IN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9245408" y="-1348657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7027399">
            <a:off x="9545664" y="6115763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 descr="Cartoon of a person in a white coat&#10;&#10;Description automatically generated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87" y="1911980"/>
            <a:ext cx="1634666" cy="4248472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57B0A188-23EC-45CF-9908-2782E0F720D4}"/>
              </a:ext>
            </a:extLst>
          </p:cNvPr>
          <p:cNvSpPr txBox="1"/>
          <p:nvPr/>
        </p:nvSpPr>
        <p:spPr>
          <a:xfrm>
            <a:off x="2355732" y="494527"/>
            <a:ext cx="9140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s-CO" sz="4800" b="1" dirty="0"/>
              <a:t>2. Módulo de Persistencia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7150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574948" y="1882127"/>
            <a:ext cx="7305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MX" sz="1800" b="0" dirty="0">
                <a:latin typeface="Fira Sans Condensed Medium" panose="020B0603050000020004" pitchFamily="34" charset="0"/>
              </a:rPr>
              <a:t>Este módulo lee y carga los datos de los personajes desde un archivo JSON, convirtiéndolos en objetos Java para su uso en el juego. Contiene:</a:t>
            </a:r>
          </a:p>
          <a:p>
            <a:endParaRPr lang="es-MX" sz="18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800" b="0" dirty="0">
                <a:latin typeface="Fira Sans Condensed Medium" panose="020B0603050000020004" pitchFamily="34" charset="0"/>
              </a:rPr>
              <a:t>Clase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DatabaseHandler</a:t>
            </a:r>
            <a:r>
              <a:rPr lang="es-MX" sz="1800" b="0" dirty="0">
                <a:latin typeface="Fira Sans Condensed Medium" panose="020B0603050000020004" pitchFamily="34" charset="0"/>
              </a:rPr>
              <a:t>: Utiliza la biblioteca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Gson</a:t>
            </a:r>
            <a:r>
              <a:rPr lang="es-MX" sz="1800" b="0" dirty="0">
                <a:latin typeface="Fira Sans Condensed Medium" panose="020B0603050000020004" pitchFamily="34" charset="0"/>
              </a:rPr>
              <a:t> para cargar personajes desde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characters.json</a:t>
            </a:r>
            <a:r>
              <a:rPr lang="es-MX" sz="1800" b="0" dirty="0">
                <a:latin typeface="Fira Sans Condensed Medium" panose="020B0603050000020004" pitchFamily="34" charset="0"/>
              </a:rPr>
              <a:t> y convertirlos en objetos Rick y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Morty</a:t>
            </a:r>
            <a:r>
              <a:rPr lang="es-MX" sz="1800" b="0" dirty="0">
                <a:latin typeface="Fira Sans Condensed Medium" panose="020B0603050000020004" pitchFamily="34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MX" sz="18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800" b="0" dirty="0">
                <a:latin typeface="Fira Sans Condensed Medium" panose="020B0603050000020004" pitchFamily="34" charset="0"/>
              </a:rPr>
              <a:t>Método </a:t>
            </a:r>
            <a:r>
              <a:rPr lang="es-MX" sz="1800" b="0" dirty="0" err="1">
                <a:latin typeface="Fira Sans Condensed Medium" panose="020B0603050000020004" pitchFamily="34" charset="0"/>
              </a:rPr>
              <a:t>loadCharacters</a:t>
            </a:r>
            <a:r>
              <a:rPr lang="es-MX" sz="1800" b="0" dirty="0">
                <a:latin typeface="Fira Sans Condensed Medium" panose="020B0603050000020004" pitchFamily="34" charset="0"/>
              </a:rPr>
              <a:t>: Lee el archivo y convierte los datos en listas de objetos organizados.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MX" sz="1800" b="0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800" b="0" dirty="0">
                <a:latin typeface="Fira Sans Condensed Medium" panose="020B0603050000020004" pitchFamily="34" charset="0"/>
              </a:rPr>
              <a:t>Proporciona acceso a las listas de personajes para la capa lógica del juego.</a:t>
            </a:r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morty" descr="Cartoon of a child&#10;&#10;Description automatically generated">
            <a:extLst>
              <a:ext uri="{FF2B5EF4-FFF2-40B4-BE49-F238E27FC236}">
                <a16:creationId xmlns:a16="http://schemas.microsoft.com/office/drawing/2014/main" id="{79ADE0E1-970C-320E-1867-87C38751C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8" r="41192"/>
          <a:stretch/>
        </p:blipFill>
        <p:spPr>
          <a:xfrm>
            <a:off x="1325428" y="2066082"/>
            <a:ext cx="1883216" cy="4577730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393F21F0-1B4B-4C86-A390-0014F287A21E}"/>
              </a:ext>
            </a:extLst>
          </p:cNvPr>
          <p:cNvSpPr txBox="1"/>
          <p:nvPr/>
        </p:nvSpPr>
        <p:spPr>
          <a:xfrm>
            <a:off x="2355732" y="494527"/>
            <a:ext cx="9140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s-CO" sz="4800" dirty="0"/>
              <a:t>3. Módulo de Acceso a Datos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6476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C9B085266B344B9C4DDB8F1C0D021" ma:contentTypeVersion="11" ma:contentTypeDescription="Create a new document." ma:contentTypeScope="" ma:versionID="610a9917c396f1f3f811d6950109b050">
  <xsd:schema xmlns:xsd="http://www.w3.org/2001/XMLSchema" xmlns:xs="http://www.w3.org/2001/XMLSchema" xmlns:p="http://schemas.microsoft.com/office/2006/metadata/properties" xmlns:ns3="242fa054-5891-406f-b6bd-39a7b48018e8" xmlns:ns4="e3a1f4d4-8920-4d76-b716-d120dad42b91" targetNamespace="http://schemas.microsoft.com/office/2006/metadata/properties" ma:root="true" ma:fieldsID="4901c8f13ff4fe9b7554616ab7ed7957" ns3:_="" ns4:_="">
    <xsd:import namespace="242fa054-5891-406f-b6bd-39a7b48018e8"/>
    <xsd:import namespace="e3a1f4d4-8920-4d76-b716-d120dad42b9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2fa054-5891-406f-b6bd-39a7b48018e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4d4-8920-4d76-b716-d120dad42b9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2fa054-5891-406f-b6bd-39a7b48018e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1E3D1C-D5EC-488C-BC34-7607B522A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2fa054-5891-406f-b6bd-39a7b48018e8"/>
    <ds:schemaRef ds:uri="e3a1f4d4-8920-4d76-b716-d120dad42b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87E7E-CFA8-48F8-9FD4-888E663381B7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242fa054-5891-406f-b6bd-39a7b48018e8"/>
    <ds:schemaRef ds:uri="http://www.w3.org/XML/1998/namespace"/>
    <ds:schemaRef ds:uri="http://schemas.microsoft.com/office/infopath/2007/PartnerControls"/>
    <ds:schemaRef ds:uri="e3a1f4d4-8920-4d76-b716-d120dad42b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B9E45A7-E339-4F32-8B61-F2E486BABD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3238</TotalTime>
  <Words>553</Words>
  <Application>Microsoft Office PowerPoint</Application>
  <PresentationFormat>Panorámica</PresentationFormat>
  <Paragraphs>66</Paragraphs>
  <Slides>15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Calibri Light</vt:lpstr>
      <vt:lpstr>Calibri</vt:lpstr>
      <vt:lpstr>Arial</vt:lpstr>
      <vt:lpstr>Fira Sans Condensed Medium</vt:lpstr>
      <vt:lpstr>Courier New</vt:lpstr>
      <vt:lpstr>Open Sans</vt:lpstr>
      <vt:lpstr>Luckiest Guy</vt:lpstr>
      <vt:lpstr>Office Theme</vt:lpstr>
      <vt:lpstr>Presentación de PowerPoint</vt:lpstr>
      <vt:lpstr>Presentación de PowerPoint</vt:lpstr>
      <vt:lpstr>Objetivos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 Hemaraj</dc:creator>
  <cp:lastModifiedBy>Michell Juliana Perez Gomez</cp:lastModifiedBy>
  <cp:revision>70</cp:revision>
  <dcterms:created xsi:type="dcterms:W3CDTF">2023-09-29T12:01:34Z</dcterms:created>
  <dcterms:modified xsi:type="dcterms:W3CDTF">2024-12-06T16:38:02Z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0x0101004D7C9B085266B344B9C4DDB8F1C0D021</vt:lpwstr>
  </property>
</Properties>
</file>